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sldIdLst>
    <p:sldId id="256" r:id="rId5"/>
    <p:sldId id="257" r:id="rId6"/>
    <p:sldId id="258" r:id="rId7"/>
    <p:sldId id="276" r:id="rId8"/>
    <p:sldId id="259" r:id="rId9"/>
    <p:sldId id="260" r:id="rId10"/>
    <p:sldId id="303" r:id="rId11"/>
    <p:sldId id="261" r:id="rId12"/>
    <p:sldId id="262" r:id="rId13"/>
    <p:sldId id="263" r:id="rId14"/>
    <p:sldId id="264" r:id="rId15"/>
    <p:sldId id="266" r:id="rId16"/>
    <p:sldId id="265" r:id="rId17"/>
    <p:sldId id="267" r:id="rId18"/>
    <p:sldId id="268" r:id="rId19"/>
    <p:sldId id="292" r:id="rId20"/>
    <p:sldId id="270" r:id="rId21"/>
    <p:sldId id="271" r:id="rId22"/>
    <p:sldId id="272" r:id="rId23"/>
    <p:sldId id="273" r:id="rId24"/>
    <p:sldId id="274" r:id="rId25"/>
    <p:sldId id="275" r:id="rId26"/>
    <p:sldId id="277" r:id="rId27"/>
    <p:sldId id="305" r:id="rId28"/>
    <p:sldId id="278" r:id="rId29"/>
    <p:sldId id="279" r:id="rId30"/>
    <p:sldId id="280" r:id="rId31"/>
    <p:sldId id="290" r:id="rId32"/>
    <p:sldId id="294" r:id="rId33"/>
    <p:sldId id="295" r:id="rId34"/>
    <p:sldId id="269" r:id="rId35"/>
    <p:sldId id="282" r:id="rId36"/>
    <p:sldId id="283" r:id="rId37"/>
    <p:sldId id="284" r:id="rId38"/>
    <p:sldId id="281" r:id="rId39"/>
    <p:sldId id="286" r:id="rId40"/>
    <p:sldId id="302" r:id="rId41"/>
    <p:sldId id="291" r:id="rId42"/>
    <p:sldId id="285" r:id="rId43"/>
    <p:sldId id="299" r:id="rId44"/>
    <p:sldId id="297" r:id="rId45"/>
    <p:sldId id="298" r:id="rId46"/>
    <p:sldId id="304" r:id="rId47"/>
    <p:sldId id="287" r:id="rId48"/>
    <p:sldId id="293" r:id="rId49"/>
    <p:sldId id="288" r:id="rId50"/>
    <p:sldId id="300" r:id="rId51"/>
    <p:sldId id="301" r:id="rId5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BDE"/>
    <a:srgbClr val="ED7D31"/>
    <a:srgbClr val="BD3C1A"/>
    <a:srgbClr val="CC9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3E4DF9-05C8-4F5A-9291-7258768AA3CE}" v="2" dt="2023-02-22T09:10:11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472720199926669E-2"/>
          <c:y val="1.6556766888649897E-2"/>
          <c:w val="0.86243454516417128"/>
          <c:h val="0.56596467051072596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'PRIHODI-RASHODI'!$C$6:$C$14</c:f>
              <c:strCache>
                <c:ptCount val="9"/>
                <c:pt idx="0">
                  <c:v>PRIHODI OD PRODAJE ROBE</c:v>
                </c:pt>
                <c:pt idx="1">
                  <c:v>ČLANARINE OD FIZIČKIH OSOBA</c:v>
                </c:pt>
                <c:pt idx="2">
                  <c:v>PRIHODI OD KAMATA</c:v>
                </c:pt>
                <c:pt idx="3">
                  <c:v>DONACIJE IZ DRŽAVNOG PRORAČUNA</c:v>
                </c:pt>
                <c:pt idx="4">
                  <c:v>DONACIJE IZ PRORAČUNA LOKALNE SAMOUPRAVE</c:v>
                </c:pt>
                <c:pt idx="5">
                  <c:v>DONACIJE OD TRGOVAČKIH DRUŠTAVA</c:v>
                </c:pt>
                <c:pt idx="6">
                  <c:v>PRIHODI OD HUMANITARNIH AKCIJA-GRAĐANA-KUĆANSTAVA</c:v>
                </c:pt>
                <c:pt idx="7">
                  <c:v>OSTALI PRIHODI OD DONACIJA</c:v>
                </c:pt>
                <c:pt idx="8">
                  <c:v>OSTALI NESPOMENUTI PRIHODI</c:v>
                </c:pt>
              </c:strCache>
            </c:strRef>
          </c:cat>
          <c:val>
            <c:numRef>
              <c:f>'PRIHODI-RASHODI'!$D$6:$D$14</c:f>
              <c:numCache>
                <c:formatCode>#,##0.00</c:formatCode>
                <c:ptCount val="9"/>
                <c:pt idx="0">
                  <c:v>10000</c:v>
                </c:pt>
                <c:pt idx="1">
                  <c:v>19500</c:v>
                </c:pt>
                <c:pt idx="2">
                  <c:v>1</c:v>
                </c:pt>
                <c:pt idx="3">
                  <c:v>682050</c:v>
                </c:pt>
                <c:pt idx="4">
                  <c:v>271149</c:v>
                </c:pt>
                <c:pt idx="5">
                  <c:v>216194</c:v>
                </c:pt>
                <c:pt idx="6">
                  <c:v>27820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30-47AE-BF80-C31C33555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8301040"/>
        <c:axId val="1628278160"/>
        <c:axId val="1642410512"/>
      </c:bar3DChart>
      <c:catAx>
        <c:axId val="162830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28278160"/>
        <c:crosses val="autoZero"/>
        <c:auto val="1"/>
        <c:lblAlgn val="ctr"/>
        <c:lblOffset val="100"/>
        <c:noMultiLvlLbl val="0"/>
      </c:catAx>
      <c:valAx>
        <c:axId val="162827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28301040"/>
        <c:crosses val="autoZero"/>
        <c:crossBetween val="between"/>
      </c:valAx>
      <c:serAx>
        <c:axId val="16424105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28278160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89414327531825"/>
          <c:y val="0.20404622435440603"/>
          <c:w val="0.82224012344278286"/>
          <c:h val="0.3767510849223317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'PRIHODI-RASHODI'!$C$23:$C$34</c:f>
              <c:strCache>
                <c:ptCount val="12"/>
                <c:pt idx="0">
                  <c:v>BRUTO PLAĆE</c:v>
                </c:pt>
                <c:pt idx="1">
                  <c:v>PRIGODNE NAGRADE I NAGRADE ZA RADNE REZULTATE</c:v>
                </c:pt>
                <c:pt idx="2">
                  <c:v>NAKNADE TROŠKOVA RADNICIMA</c:v>
                </c:pt>
                <c:pt idx="3">
                  <c:v>UGOVORI O DJELU</c:v>
                </c:pt>
                <c:pt idx="4">
                  <c:v>NAKNADE VOLONTERIMA</c:v>
                </c:pt>
                <c:pt idx="5">
                  <c:v>STUDENTSKI SERVIS</c:v>
                </c:pt>
                <c:pt idx="6">
                  <c:v>RASHODI ZA USLUGE</c:v>
                </c:pt>
                <c:pt idx="7">
                  <c:v>RASHODI ZA MATERIJAL I ENERGIJU</c:v>
                </c:pt>
                <c:pt idx="8">
                  <c:v>OSTALI NESPOMENUTI RASHODI</c:v>
                </c:pt>
                <c:pt idx="9">
                  <c:v>RASHODI AMORTIZACIJE</c:v>
                </c:pt>
                <c:pt idx="10">
                  <c:v>FINANCIJSKI RASHODI</c:v>
                </c:pt>
                <c:pt idx="11">
                  <c:v>OSTALI RASHODI</c:v>
                </c:pt>
              </c:strCache>
            </c:strRef>
          </c:cat>
          <c:val>
            <c:numRef>
              <c:f>'PRIHODI-RASHODI'!$D$23:$D$34</c:f>
              <c:numCache>
                <c:formatCode>#,##0.00</c:formatCode>
                <c:ptCount val="12"/>
                <c:pt idx="0">
                  <c:v>855702</c:v>
                </c:pt>
                <c:pt idx="1">
                  <c:v>58220</c:v>
                </c:pt>
                <c:pt idx="2">
                  <c:v>60824</c:v>
                </c:pt>
                <c:pt idx="3">
                  <c:v>104661</c:v>
                </c:pt>
                <c:pt idx="4">
                  <c:v>12500</c:v>
                </c:pt>
                <c:pt idx="5">
                  <c:v>21540</c:v>
                </c:pt>
                <c:pt idx="6">
                  <c:v>27771</c:v>
                </c:pt>
                <c:pt idx="7">
                  <c:v>34774</c:v>
                </c:pt>
                <c:pt idx="8">
                  <c:v>2146</c:v>
                </c:pt>
                <c:pt idx="9">
                  <c:v>7421</c:v>
                </c:pt>
                <c:pt idx="10">
                  <c:v>4488</c:v>
                </c:pt>
                <c:pt idx="11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C-4974-AC2C-5811C7E30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2295344"/>
        <c:axId val="1632296176"/>
        <c:axId val="0"/>
      </c:bar3DChart>
      <c:catAx>
        <c:axId val="163229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32296176"/>
        <c:crossesAt val="0"/>
        <c:auto val="1"/>
        <c:lblAlgn val="ctr"/>
        <c:lblOffset val="100"/>
        <c:noMultiLvlLbl val="0"/>
      </c:catAx>
      <c:valAx>
        <c:axId val="163229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632295344"/>
        <c:crosses val="autoZero"/>
        <c:crossBetween val="between"/>
        <c:minorUnit val="20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D0BD22-C1CD-9519-2A66-D81D1580C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86C5CDD-2C2D-892E-8B20-75897E1A7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8DEFAB1-3D89-78C1-C60C-70221F17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550866-4A72-89E0-1C2C-46CEA683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CD56F0-4F6E-7EBD-5500-FE3581B1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0574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FA854B-1F9B-D3A9-F3D7-C0046C53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66572C0-B5CF-4751-0475-C5FC9DBE7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581995F-3BED-9AA4-1B69-46AB9134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180A32-371D-02E7-08FC-73DA0B77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C7B5D4D-569D-0510-894C-E66F95B5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3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2EA787A-30F1-875C-4A55-B79CFAC61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B7778E2-5723-2F95-73E5-305883C21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17FD1B8-B695-3C56-88E8-2BBAA099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72E1F9-BE15-DF40-F1BA-08A3AB9A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16A0DBC-0A20-5565-2C9A-91B7DD74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110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58B111-6FB0-1794-F27B-0BFCF1FE9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410B71-8550-5127-370A-97E9115CA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93E766-5F76-C818-6308-3DC6F2FE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09D995C-6B67-14D2-E0EB-068E4211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AE2624D-1D30-89DA-1EE8-9F39C18D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30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2B1EB0-20FE-3801-F590-C399D2E2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0338815-2B91-E6C3-0C03-088EB6FC3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9C9C903-6144-1B87-F123-F1439ACD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B5969D-A669-3939-B2F7-192950CA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F4AB929-FDCC-3888-ABF3-55E58295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207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2977D1-BEBB-4FBD-6D14-DFBFC12F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DBE0E84-B0C3-5AD5-D297-E5066A149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DFB2604-8CD0-4EC3-6143-9E989164E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2A29829-3B37-3D6E-B4B3-17DD834E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DAF8970-90C1-244C-E93C-24BE807C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7F53E11-65E1-9808-1D55-05F78479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82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57F385-DAF7-037B-B2A5-B389D6A9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546418D-312F-5188-A2CD-A343A1D0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E80D5F5-A290-C316-D7F5-C7F9EE6C7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4A78254-64B0-BC2D-1BA5-70A7FA320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FDD70B1-DDD3-2034-5917-9309814AC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587FDB0-A418-AF93-9522-D3B450AD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AE3B5C0-5D3A-8B25-B2EE-064F39BD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1A24563-96DA-25EC-D0A8-A9B4A204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258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5EA989-6F79-990A-4D66-623CDEE2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F00EE49-6C86-11AF-C433-B0D83E71F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6802CF1-FA2E-249D-49B9-E0C7D74E5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DF10D88-0088-AE0B-50A4-F1F3FE7F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486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4D53D05-8C6C-2D6A-2281-EC1C3DB3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C320B96-C5CC-5066-1EFD-4C352943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A33D41A-11F2-E8C7-B112-51425AEE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588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9BAA57-714E-B467-0FA4-0972C63A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8715A5-21CB-EF16-94B8-6327947F0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B07EE11-8126-89FD-56AF-84E1497E6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3BDD312-08CC-334C-0221-AA10ECCA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E9D85ED-507E-D9BF-CA0D-A9831FDA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08E54B2-76E6-D8E7-A470-5D3F7395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307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E97BC6-0B32-0B4C-C5FC-E9C963B4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F48A79D-3873-9669-703E-113A3AF9A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9CABAA3-BCB7-4E80-D180-A88CF4404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D842387-5173-CB12-3E26-AEFB19C00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CE3D51D-7AB2-B7D3-0BDB-79F9F87F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C691376-B421-AAC0-1932-3CD258D8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552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CEC7868-4380-300B-CB3C-2B3FAD3D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D22D1D3-C73C-2B63-3764-ABF9A2AA9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9EC37D-0A32-3EDE-A92B-068B17DF9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20B56-5E6F-4B01-811E-ED428346AFAB}" type="datetimeFigureOut">
              <a:rPr lang="hr-HR" smtClean="0"/>
              <a:t>11.4.2023.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690A38E-7BFF-A452-1E75-8249B5FE0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687F771-C09D-0B2C-C2D5-580B147BF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3E559-4FA1-41C7-B84E-A4AC351A07D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005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6.jpg"/><Relationship Id="rId7" Type="http://schemas.openxmlformats.org/officeDocument/2006/relationships/image" Target="../media/image130.jfif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7" Type="http://schemas.openxmlformats.org/officeDocument/2006/relationships/image" Target="../media/image159.jfif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g"/><Relationship Id="rId5" Type="http://schemas.openxmlformats.org/officeDocument/2006/relationships/image" Target="../media/image157.jfif"/><Relationship Id="rId4" Type="http://schemas.openxmlformats.org/officeDocument/2006/relationships/image" Target="../media/image1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7" Type="http://schemas.openxmlformats.org/officeDocument/2006/relationships/image" Target="../media/image165.jpg"/><Relationship Id="rId2" Type="http://schemas.openxmlformats.org/officeDocument/2006/relationships/image" Target="../media/image160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fif"/><Relationship Id="rId4" Type="http://schemas.openxmlformats.org/officeDocument/2006/relationships/image" Target="../media/image1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g"/><Relationship Id="rId7" Type="http://schemas.openxmlformats.org/officeDocument/2006/relationships/image" Target="../media/image193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G"/><Relationship Id="rId5" Type="http://schemas.openxmlformats.org/officeDocument/2006/relationships/image" Target="../media/image191.jpeg"/><Relationship Id="rId4" Type="http://schemas.openxmlformats.org/officeDocument/2006/relationships/image" Target="../media/image19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g"/><Relationship Id="rId4" Type="http://schemas.openxmlformats.org/officeDocument/2006/relationships/image" Target="../media/image19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5D5082-16D4-4678-95DB-264D5AC0D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572" y="945366"/>
            <a:ext cx="8825658" cy="2677648"/>
          </a:xfrm>
        </p:spPr>
        <p:txBody>
          <a:bodyPr/>
          <a:lstStyle/>
          <a:p>
            <a:pPr algn="ctr"/>
            <a:r>
              <a:rPr lang="hr-HR" sz="5400" dirty="0">
                <a:solidFill>
                  <a:srgbClr val="6AABDE"/>
                </a:solidFill>
                <a:latin typeface="Bahnschrift Condensed" panose="020B0502040204020203" pitchFamily="34" charset="0"/>
              </a:rPr>
              <a:t>UDRUGA RODITELJA DJECE S POTEŠKOĆAMA U RAZVOJU </a:t>
            </a:r>
            <a:br>
              <a:rPr lang="hr-HR" sz="5400" dirty="0">
                <a:solidFill>
                  <a:srgbClr val="6AABDE"/>
                </a:solidFill>
                <a:latin typeface="Bahnschrift Condensed" panose="020B0502040204020203" pitchFamily="34" charset="0"/>
              </a:rPr>
            </a:br>
            <a:r>
              <a:rPr lang="hr-HR" sz="5400" dirty="0">
                <a:solidFill>
                  <a:srgbClr val="6AABDE"/>
                </a:solidFill>
                <a:latin typeface="Bahnschrift Condensed" panose="020B0502040204020203" pitchFamily="34" charset="0"/>
              </a:rPr>
              <a:t>Moje dijete SOLIN</a:t>
            </a:r>
            <a:endParaRPr lang="hr-HR" dirty="0">
              <a:solidFill>
                <a:srgbClr val="6AABDE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1E447D-A6E4-23F4-591F-1C1DFBCA1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5572" y="3788251"/>
            <a:ext cx="8825658" cy="1481377"/>
          </a:xfrm>
        </p:spPr>
        <p:txBody>
          <a:bodyPr/>
          <a:lstStyle/>
          <a:p>
            <a:pPr algn="ctr"/>
            <a:r>
              <a:rPr lang="hr-HR" sz="3200" i="1" dirty="0">
                <a:solidFill>
                  <a:srgbClr val="6AABDE"/>
                </a:solidFill>
                <a:latin typeface="Bahnschrift Condensed" panose="020B0502040204020203" pitchFamily="34" charset="0"/>
              </a:rPr>
              <a:t>U slikama</a:t>
            </a:r>
          </a:p>
          <a:p>
            <a:pPr algn="ctr"/>
            <a:r>
              <a:rPr lang="hr-HR" sz="3200" i="1" dirty="0">
                <a:solidFill>
                  <a:srgbClr val="6AABDE"/>
                </a:solidFill>
                <a:latin typeface="Bahnschrift Condensed" panose="020B0502040204020203" pitchFamily="34" charset="0"/>
              </a:rPr>
              <a:t>kroz aktivnosti u 2022. godini</a:t>
            </a:r>
          </a:p>
          <a:p>
            <a:endParaRPr lang="hr-HR" dirty="0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2CCAF62-A83A-EACD-D9D4-09490F3A2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46" y="5434865"/>
            <a:ext cx="38100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425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tol, osoba, sjedenje&#10;&#10;Opis je automatski generiran">
            <a:extLst>
              <a:ext uri="{FF2B5EF4-FFF2-40B4-BE49-F238E27FC236}">
                <a16:creationId xmlns:a16="http://schemas.microsoft.com/office/drawing/2014/main" id="{26FC241B-D404-3DD4-1431-C769447FE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25739"/>
          <a:stretch/>
        </p:blipFill>
        <p:spPr>
          <a:xfrm>
            <a:off x="674543" y="477548"/>
            <a:ext cx="4032539" cy="5850515"/>
          </a:xfrm>
          <a:prstGeom prst="rect">
            <a:avLst/>
          </a:prstGeom>
        </p:spPr>
      </p:pic>
      <p:pic>
        <p:nvPicPr>
          <p:cNvPr id="7" name="Slika 6" descr="Slika na kojoj se prikazuje tekst, osoba, na zatvorenom, djevojčica&#10;&#10;Opis je automatski generiran">
            <a:extLst>
              <a:ext uri="{FF2B5EF4-FFF2-40B4-BE49-F238E27FC236}">
                <a16:creationId xmlns:a16="http://schemas.microsoft.com/office/drawing/2014/main" id="{DBBB00B1-8477-8CB8-D7B4-B0B7F752E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72" y="477548"/>
            <a:ext cx="3768437" cy="3626861"/>
          </a:xfrm>
          <a:prstGeom prst="rect">
            <a:avLst/>
          </a:prstGeom>
        </p:spPr>
      </p:pic>
      <p:pic>
        <p:nvPicPr>
          <p:cNvPr id="9" name="Slika 8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id="{F81EA122-E92A-91BF-BA14-A94422D75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b="19721"/>
          <a:stretch/>
        </p:blipFill>
        <p:spPr>
          <a:xfrm>
            <a:off x="7574971" y="4374573"/>
            <a:ext cx="3768437" cy="1953490"/>
          </a:xfrm>
          <a:prstGeom prst="rect">
            <a:avLst/>
          </a:prstGeom>
        </p:spPr>
      </p:pic>
      <p:pic>
        <p:nvPicPr>
          <p:cNvPr id="11" name="Slika 10" descr="Slika na kojoj se prikazuje tekst, stol, radni stol&#10;&#10;Opis je automatski generiran">
            <a:extLst>
              <a:ext uri="{FF2B5EF4-FFF2-40B4-BE49-F238E27FC236}">
                <a16:creationId xmlns:a16="http://schemas.microsoft.com/office/drawing/2014/main" id="{F3BE3398-E499-3676-9276-EDD8784449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r="7509"/>
          <a:stretch/>
        </p:blipFill>
        <p:spPr>
          <a:xfrm>
            <a:off x="4925152" y="477548"/>
            <a:ext cx="2442003" cy="58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1461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5084A85-FA68-A5F0-3F5A-C57C96A0D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2542"/>
          <a:stretch/>
        </p:blipFill>
        <p:spPr>
          <a:xfrm>
            <a:off x="701336" y="461639"/>
            <a:ext cx="3143619" cy="5868140"/>
          </a:xfrm>
          <a:prstGeom prst="rect">
            <a:avLst/>
          </a:prstGeom>
        </p:spPr>
      </p:pic>
      <p:pic>
        <p:nvPicPr>
          <p:cNvPr id="5" name="Slika 4" descr="Slika na kojoj se prikazuje trava, osoba, na otvorenom, ljudi&#10;&#10;Opis je automatski generiran">
            <a:extLst>
              <a:ext uri="{FF2B5EF4-FFF2-40B4-BE49-F238E27FC236}">
                <a16:creationId xmlns:a16="http://schemas.microsoft.com/office/drawing/2014/main" id="{ABE99B3D-9721-8E5B-1170-02F400697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47" y="457200"/>
            <a:ext cx="4241800" cy="3181350"/>
          </a:xfrm>
          <a:prstGeom prst="rect">
            <a:avLst/>
          </a:prstGeom>
        </p:spPr>
      </p:pic>
      <p:pic>
        <p:nvPicPr>
          <p:cNvPr id="7" name="Slika 6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38BE717F-40E3-C550-66CB-DCAD0593E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9" b="12559"/>
          <a:stretch/>
        </p:blipFill>
        <p:spPr>
          <a:xfrm>
            <a:off x="4079847" y="3876675"/>
            <a:ext cx="4241800" cy="2453104"/>
          </a:xfrm>
          <a:prstGeom prst="rect">
            <a:avLst/>
          </a:prstGeom>
        </p:spPr>
      </p:pic>
      <p:pic>
        <p:nvPicPr>
          <p:cNvPr id="9" name="Slika 8" descr="Slika na kojoj se prikazuje tekst, dijete&#10;&#10;Opis je automatski generiran">
            <a:extLst>
              <a:ext uri="{FF2B5EF4-FFF2-40B4-BE49-F238E27FC236}">
                <a16:creationId xmlns:a16="http://schemas.microsoft.com/office/drawing/2014/main" id="{2342EDD3-D5B9-458F-95A5-B0064C7FA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r="9668"/>
          <a:stretch/>
        </p:blipFill>
        <p:spPr>
          <a:xfrm>
            <a:off x="8556540" y="457199"/>
            <a:ext cx="2787736" cy="58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9299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FBF9518C-DDD2-E006-DB11-E2C3A12F1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73" y="477824"/>
            <a:ext cx="4058127" cy="5737973"/>
          </a:xfrm>
          <a:prstGeom prst="rect">
            <a:avLst/>
          </a:prstGeom>
        </p:spPr>
      </p:pic>
      <p:pic>
        <p:nvPicPr>
          <p:cNvPr id="5" name="Slika 4" descr="Slika na kojoj se prikazuje na zatvorenom, osoba, strop, soba za sastanke&#10;&#10;Opis je automatski generiran">
            <a:extLst>
              <a:ext uri="{FF2B5EF4-FFF2-40B4-BE49-F238E27FC236}">
                <a16:creationId xmlns:a16="http://schemas.microsoft.com/office/drawing/2014/main" id="{E0921CC1-5E4A-05B2-1E7A-F93F92A00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9156" r="10221" b="19156"/>
          <a:stretch/>
        </p:blipFill>
        <p:spPr>
          <a:xfrm>
            <a:off x="876225" y="642204"/>
            <a:ext cx="4152976" cy="2620542"/>
          </a:xfrm>
          <a:prstGeom prst="rect">
            <a:avLst/>
          </a:prstGeom>
        </p:spPr>
      </p:pic>
      <p:pic>
        <p:nvPicPr>
          <p:cNvPr id="7" name="Slika 6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4652465E-7135-E5A5-3437-006A049AF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10692" r="4583" b="47473"/>
          <a:stretch/>
        </p:blipFill>
        <p:spPr>
          <a:xfrm>
            <a:off x="876225" y="3595255"/>
            <a:ext cx="4152976" cy="2620542"/>
          </a:xfrm>
          <a:prstGeom prst="rect">
            <a:avLst/>
          </a:prstGeom>
        </p:spPr>
      </p:pic>
      <p:pic>
        <p:nvPicPr>
          <p:cNvPr id="3" name="Slika 2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F2731E57-F509-2BCF-5C56-5373029CF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29" y="602448"/>
            <a:ext cx="3668186" cy="57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6467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ljudi&#10;&#10;Opis je automatski generiran">
            <a:extLst>
              <a:ext uri="{FF2B5EF4-FFF2-40B4-BE49-F238E27FC236}">
                <a16:creationId xmlns:a16="http://schemas.microsoft.com/office/drawing/2014/main" id="{677FA75C-00D8-0588-7C1E-198C8613B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t="27217" r="57" b="49438"/>
          <a:stretch/>
        </p:blipFill>
        <p:spPr>
          <a:xfrm>
            <a:off x="3999413" y="525319"/>
            <a:ext cx="7672250" cy="2305430"/>
          </a:xfrm>
          <a:prstGeom prst="rect">
            <a:avLst/>
          </a:prstGeom>
        </p:spPr>
      </p:pic>
      <p:pic>
        <p:nvPicPr>
          <p:cNvPr id="9" name="Slika 8" descr="Slika na kojoj se prikazuje na otvorenom, osoba, tlo, stajanje&#10;&#10;Opis je automatski generiran">
            <a:extLst>
              <a:ext uri="{FF2B5EF4-FFF2-40B4-BE49-F238E27FC236}">
                <a16:creationId xmlns:a16="http://schemas.microsoft.com/office/drawing/2014/main" id="{CEE5A9E5-10CF-8003-12EA-A8DFE088B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7" b="22157"/>
          <a:stretch/>
        </p:blipFill>
        <p:spPr>
          <a:xfrm>
            <a:off x="687531" y="525319"/>
            <a:ext cx="3140194" cy="2305430"/>
          </a:xfrm>
          <a:prstGeom prst="rect">
            <a:avLst/>
          </a:prstGeom>
        </p:spPr>
      </p:pic>
      <p:pic>
        <p:nvPicPr>
          <p:cNvPr id="15" name="Slika 14" descr="Slika na kojoj se prikazuje osoba, grupa, ljudi&#10;&#10;Opis je automatski generiran">
            <a:extLst>
              <a:ext uri="{FF2B5EF4-FFF2-40B4-BE49-F238E27FC236}">
                <a16:creationId xmlns:a16="http://schemas.microsoft.com/office/drawing/2014/main" id="{FA216166-926F-E7D8-FDD9-79718EAE7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3" b="26683"/>
          <a:stretch/>
        </p:blipFill>
        <p:spPr>
          <a:xfrm>
            <a:off x="687531" y="3075708"/>
            <a:ext cx="5110596" cy="3256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45" y="3075708"/>
            <a:ext cx="5775118" cy="346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399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na zatvorenom, djevojčica, lutka&#10;&#10;Opis je automatski generiran">
            <a:extLst>
              <a:ext uri="{FF2B5EF4-FFF2-40B4-BE49-F238E27FC236}">
                <a16:creationId xmlns:a16="http://schemas.microsoft.com/office/drawing/2014/main" id="{D48BE82A-80EF-B8DB-C2DC-B2A3C2E1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r="11829"/>
          <a:stretch/>
        </p:blipFill>
        <p:spPr>
          <a:xfrm>
            <a:off x="721921" y="601316"/>
            <a:ext cx="3188075" cy="5570883"/>
          </a:xfrm>
          <a:prstGeom prst="rect">
            <a:avLst/>
          </a:prstGeom>
        </p:spPr>
      </p:pic>
      <p:pic>
        <p:nvPicPr>
          <p:cNvPr id="7" name="Slika 6" descr="Slika na kojoj se prikazuje tekst, osoba, na zatvorenom, prijenosnik&#10;&#10;Opis je automatski generiran">
            <a:extLst>
              <a:ext uri="{FF2B5EF4-FFF2-40B4-BE49-F238E27FC236}">
                <a16:creationId xmlns:a16="http://schemas.microsoft.com/office/drawing/2014/main" id="{D440E143-1958-A346-21C4-122D6E51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28" y="3588025"/>
            <a:ext cx="3188075" cy="2584174"/>
          </a:xfrm>
          <a:prstGeom prst="rect">
            <a:avLst/>
          </a:prstGeom>
        </p:spPr>
      </p:pic>
      <p:pic>
        <p:nvPicPr>
          <p:cNvPr id="9" name="Slika 8" descr="Slika na kojoj se prikazuje tekst, sjedenje, na zatvorenom, osoba&#10;&#10;Opis je automatski generiran">
            <a:extLst>
              <a:ext uri="{FF2B5EF4-FFF2-40B4-BE49-F238E27FC236}">
                <a16:creationId xmlns:a16="http://schemas.microsoft.com/office/drawing/2014/main" id="{65B1A24B-ED16-BF23-1906-4A5CAF6D3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15996"/>
          <a:stretch/>
        </p:blipFill>
        <p:spPr>
          <a:xfrm>
            <a:off x="8376525" y="601316"/>
            <a:ext cx="2908004" cy="2668658"/>
          </a:xfrm>
          <a:prstGeom prst="rect">
            <a:avLst/>
          </a:prstGeom>
        </p:spPr>
      </p:pic>
      <p:pic>
        <p:nvPicPr>
          <p:cNvPr id="11" name="Slika 10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id="{003F08D9-C638-23A4-89C3-2120FB1F9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38312"/>
          <a:stretch/>
        </p:blipFill>
        <p:spPr>
          <a:xfrm>
            <a:off x="4213728" y="601317"/>
            <a:ext cx="3938126" cy="2668658"/>
          </a:xfrm>
          <a:prstGeom prst="rect">
            <a:avLst/>
          </a:prstGeom>
        </p:spPr>
      </p:pic>
      <p:pic>
        <p:nvPicPr>
          <p:cNvPr id="13" name="Slika 12" descr="Slika na kojoj se prikazuje osoba, na zatvorenom, zid, žena&#10;&#10;Opis je automatski generiran">
            <a:extLst>
              <a:ext uri="{FF2B5EF4-FFF2-40B4-BE49-F238E27FC236}">
                <a16:creationId xmlns:a16="http://schemas.microsoft.com/office/drawing/2014/main" id="{284EC013-5D60-5C39-2EAA-2EE7F6E8B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 b="3985"/>
          <a:stretch/>
        </p:blipFill>
        <p:spPr>
          <a:xfrm>
            <a:off x="7705536" y="3588023"/>
            <a:ext cx="3578992" cy="25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1773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" y="767355"/>
            <a:ext cx="5197290" cy="5982218"/>
          </a:xfrm>
          <a:prstGeom prst="rect">
            <a:avLst/>
          </a:prstGeom>
        </p:spPr>
      </p:pic>
      <p:pic>
        <p:nvPicPr>
          <p:cNvPr id="7" name="Slika 6" descr="Slika na kojoj se prikazuje osoba, na zatvorenom, pod&#10;&#10;Opis je automatski generiran">
            <a:extLst>
              <a:ext uri="{FF2B5EF4-FFF2-40B4-BE49-F238E27FC236}">
                <a16:creationId xmlns:a16="http://schemas.microsoft.com/office/drawing/2014/main" id="{2D86AFEF-2B7B-DDB1-3712-323492FA1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87" y="499441"/>
            <a:ext cx="4376110" cy="3466272"/>
          </a:xfrm>
          <a:prstGeom prst="rect">
            <a:avLst/>
          </a:prstGeom>
        </p:spPr>
      </p:pic>
      <p:pic>
        <p:nvPicPr>
          <p:cNvPr id="9" name="Slika 8" descr="Slika na kojoj se prikazuje na zatvorenom, posteljina, uređeno, zatrpano&#10;&#10;Opis je automatski generiran">
            <a:extLst>
              <a:ext uri="{FF2B5EF4-FFF2-40B4-BE49-F238E27FC236}">
                <a16:creationId xmlns:a16="http://schemas.microsoft.com/office/drawing/2014/main" id="{A82FB459-3B02-D0D3-6AE7-898F75FD1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24482" r="370" b="35992"/>
          <a:stretch/>
        </p:blipFill>
        <p:spPr>
          <a:xfrm>
            <a:off x="4921452" y="4194313"/>
            <a:ext cx="6588059" cy="1977887"/>
          </a:xfrm>
          <a:prstGeom prst="rect">
            <a:avLst/>
          </a:prstGeom>
        </p:spPr>
      </p:pic>
      <p:pic>
        <p:nvPicPr>
          <p:cNvPr id="11" name="Slika 10" descr="Slika na kojoj se prikazuje stol, osoba, na zatvorenom, stol za objedovanje&#10;&#10;Opis je automatski generiran">
            <a:extLst>
              <a:ext uri="{FF2B5EF4-FFF2-40B4-BE49-F238E27FC236}">
                <a16:creationId xmlns:a16="http://schemas.microsoft.com/office/drawing/2014/main" id="{C1B3D792-E612-744D-2911-32D5CDFD5A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12092" r="573" b="12092"/>
          <a:stretch/>
        </p:blipFill>
        <p:spPr>
          <a:xfrm>
            <a:off x="8342245" y="499441"/>
            <a:ext cx="3167267" cy="346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1629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na zatvorenom, pod, ljudi&#10;&#10;Opis je automatski generiran">
            <a:extLst>
              <a:ext uri="{FF2B5EF4-FFF2-40B4-BE49-F238E27FC236}">
                <a16:creationId xmlns:a16="http://schemas.microsoft.com/office/drawing/2014/main" id="{622A5A1F-28AB-863F-A9E9-33C2CB6A2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19000"/>
          <a:stretch/>
        </p:blipFill>
        <p:spPr>
          <a:xfrm>
            <a:off x="703117" y="635143"/>
            <a:ext cx="5642263" cy="2544475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49220137-07FC-1BF7-6675-CB56419C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 b="2966"/>
          <a:stretch/>
        </p:blipFill>
        <p:spPr>
          <a:xfrm>
            <a:off x="6774873" y="635143"/>
            <a:ext cx="4714009" cy="5587713"/>
          </a:xfrm>
          <a:prstGeom prst="rect">
            <a:avLst/>
          </a:prstGeom>
        </p:spPr>
      </p:pic>
      <p:pic>
        <p:nvPicPr>
          <p:cNvPr id="9" name="Slika 8" descr="Slika na kojoj se prikazuje tekst, pod, na zatvorenom, osoba&#10;&#10;Opis je automatski generiran">
            <a:extLst>
              <a:ext uri="{FF2B5EF4-FFF2-40B4-BE49-F238E27FC236}">
                <a16:creationId xmlns:a16="http://schemas.microsoft.com/office/drawing/2014/main" id="{0A25CE75-BCCB-D4E1-951C-716802E33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0" b="20330"/>
          <a:stretch/>
        </p:blipFill>
        <p:spPr>
          <a:xfrm>
            <a:off x="703118" y="3595254"/>
            <a:ext cx="5642264" cy="26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3989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2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lika 8" descr="Slika na kojoj se prikazuje tekst, dječak, na zatvorenom, stol&#10;&#10;Opis je automatski generiran">
            <a:extLst>
              <a:ext uri="{FF2B5EF4-FFF2-40B4-BE49-F238E27FC236}">
                <a16:creationId xmlns:a16="http://schemas.microsoft.com/office/drawing/2014/main" id="{34D83D54-6939-7EF2-B364-6A0A70C78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7" r="20603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11" name="Slika 10" descr="Slika na kojoj se prikazuje tekst, osoba, na zatvorenom, stol&#10;&#10;Opis je automatski generiran">
            <a:extLst>
              <a:ext uri="{FF2B5EF4-FFF2-40B4-BE49-F238E27FC236}">
                <a16:creationId xmlns:a16="http://schemas.microsoft.com/office/drawing/2014/main" id="{BEE2CC99-76C6-A0DC-C103-2259B80C5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7" name="Slika 6" descr="Slika na kojoj se prikazuje osoba, na zatvorenom, dijete, dječak&#10;&#10;Opis je automatski generiran">
            <a:extLst>
              <a:ext uri="{FF2B5EF4-FFF2-40B4-BE49-F238E27FC236}">
                <a16:creationId xmlns:a16="http://schemas.microsoft.com/office/drawing/2014/main" id="{94074EF7-8945-1387-24C6-3184942166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0" r="-2" b="-2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13" name="Slika 12" descr="Slika na kojoj se prikazuje tekst, osoba, na zatvorenom, prozor&#10;&#10;Opis je automatski generiran">
            <a:extLst>
              <a:ext uri="{FF2B5EF4-FFF2-40B4-BE49-F238E27FC236}">
                <a16:creationId xmlns:a16="http://schemas.microsoft.com/office/drawing/2014/main" id="{03AE262A-6EC5-FE9A-BDBD-1DBF16AB57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8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3" name="Slika 2" descr="Slika na kojoj se prikazuje osoba&#10;&#10;Opis je automatski generiran">
            <a:extLst>
              <a:ext uri="{FF2B5EF4-FFF2-40B4-BE49-F238E27FC236}">
                <a16:creationId xmlns:a16="http://schemas.microsoft.com/office/drawing/2014/main" id="{C2AD323F-6809-1EDD-A2A1-20789DCD5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10" b="-6"/>
          <a:stretch/>
        </p:blipFill>
        <p:spPr>
          <a:xfrm rot="5400000">
            <a:off x="9873585" y="4539593"/>
            <a:ext cx="2228265" cy="24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1844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a zatvorenom, strop, pod&#10;&#10;Opis je automatski generiran">
            <a:extLst>
              <a:ext uri="{FF2B5EF4-FFF2-40B4-BE49-F238E27FC236}">
                <a16:creationId xmlns:a16="http://schemas.microsoft.com/office/drawing/2014/main" id="{EBE344A0-8DDA-E578-A4FB-5F4848133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r="20737"/>
          <a:stretch/>
        </p:blipFill>
        <p:spPr>
          <a:xfrm>
            <a:off x="585925" y="559291"/>
            <a:ext cx="4572000" cy="5779365"/>
          </a:xfrm>
          <a:prstGeom prst="rect">
            <a:avLst/>
          </a:prstGeom>
        </p:spPr>
      </p:pic>
      <p:pic>
        <p:nvPicPr>
          <p:cNvPr id="7" name="Slika 6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8B31A2E1-ABCC-823D-4078-EC7197A4D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3785" r="-168" b="3785"/>
          <a:stretch/>
        </p:blipFill>
        <p:spPr>
          <a:xfrm rot="16200000">
            <a:off x="5444547" y="570704"/>
            <a:ext cx="5779364" cy="57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20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stablo, na otvorenom, ljudi&#10;&#10;Opis je automatski generiran">
            <a:extLst>
              <a:ext uri="{FF2B5EF4-FFF2-40B4-BE49-F238E27FC236}">
                <a16:creationId xmlns:a16="http://schemas.microsoft.com/office/drawing/2014/main" id="{F92343D1-9F17-1728-0D4F-DEFD1E8AB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8195"/>
          <a:stretch/>
        </p:blipFill>
        <p:spPr>
          <a:xfrm>
            <a:off x="666564" y="505749"/>
            <a:ext cx="5429435" cy="3188712"/>
          </a:xfrm>
          <a:prstGeom prst="rect">
            <a:avLst/>
          </a:prstGeom>
        </p:spPr>
      </p:pic>
      <p:pic>
        <p:nvPicPr>
          <p:cNvPr id="9" name="Slika 8" descr="Slika na kojoj se prikazuje osoba, stol, ljudi, grupa&#10;&#10;Opis je automatski generiran">
            <a:extLst>
              <a:ext uri="{FF2B5EF4-FFF2-40B4-BE49-F238E27FC236}">
                <a16:creationId xmlns:a16="http://schemas.microsoft.com/office/drawing/2014/main" id="{3267C2F5-35B0-E45A-5FFE-B35C2579B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b="69"/>
          <a:stretch/>
        </p:blipFill>
        <p:spPr>
          <a:xfrm>
            <a:off x="6400800" y="2943225"/>
            <a:ext cx="5200650" cy="3486657"/>
          </a:xfrm>
          <a:prstGeom prst="rect">
            <a:avLst/>
          </a:prstGeom>
        </p:spPr>
      </p:pic>
      <p:pic>
        <p:nvPicPr>
          <p:cNvPr id="11" name="Slika 10" descr="Slika na kojoj se prikazuje stablo, na otvorenom, trava, rijeka&#10;&#10;Opis je automatski generiran">
            <a:extLst>
              <a:ext uri="{FF2B5EF4-FFF2-40B4-BE49-F238E27FC236}">
                <a16:creationId xmlns:a16="http://schemas.microsoft.com/office/drawing/2014/main" id="{5D1FA6AD-728A-4D60-6BCE-ACEDC473C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9" b="39301"/>
          <a:stretch/>
        </p:blipFill>
        <p:spPr>
          <a:xfrm>
            <a:off x="590550" y="3958046"/>
            <a:ext cx="5429437" cy="2471835"/>
          </a:xfrm>
          <a:prstGeom prst="rect">
            <a:avLst/>
          </a:prstGeom>
        </p:spPr>
      </p:pic>
      <p:pic>
        <p:nvPicPr>
          <p:cNvPr id="3" name="Slika 2" descr="Slika na kojoj se prikazuje cvijet, biljka, vrt, grmlje&#10;&#10;Opis je automatski generiran">
            <a:extLst>
              <a:ext uri="{FF2B5EF4-FFF2-40B4-BE49-F238E27FC236}">
                <a16:creationId xmlns:a16="http://schemas.microsoft.com/office/drawing/2014/main" id="{31C126CF-1388-07A2-3815-A32558075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17" y="207803"/>
            <a:ext cx="2207108" cy="348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Slika na kojoj se prikazuje stol, tanjur, hrana, večera&#10;&#10;Opis je automatski generiran">
            <a:extLst>
              <a:ext uri="{FF2B5EF4-FFF2-40B4-BE49-F238E27FC236}">
                <a16:creationId xmlns:a16="http://schemas.microsoft.com/office/drawing/2014/main" id="{3B4B5491-39CA-0046-F282-6E44B2B8F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4531772"/>
            <a:ext cx="1077591" cy="189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 descr="Slika na kojoj se prikazuje osoba&#10;&#10;Opis je automatski generiran">
            <a:extLst>
              <a:ext uri="{FF2B5EF4-FFF2-40B4-BE49-F238E27FC236}">
                <a16:creationId xmlns:a16="http://schemas.microsoft.com/office/drawing/2014/main" id="{52F93E08-7583-5304-8A61-5199B97CF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43" y="207803"/>
            <a:ext cx="3086307" cy="34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7103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soba, pod, dijete, na zatvorenom&#10;&#10;Opis je automatski generiran">
            <a:extLst>
              <a:ext uri="{FF2B5EF4-FFF2-40B4-BE49-F238E27FC236}">
                <a16:creationId xmlns:a16="http://schemas.microsoft.com/office/drawing/2014/main" id="{1A7D8E9F-307E-F974-0C2C-5EECA6484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6" y="467591"/>
            <a:ext cx="3741617" cy="2971800"/>
          </a:xfrm>
          <a:prstGeom prst="rect">
            <a:avLst/>
          </a:prstGeom>
          <a:effectLst/>
        </p:spPr>
      </p:pic>
      <p:pic>
        <p:nvPicPr>
          <p:cNvPr id="9" name="Slika 8" descr="Slika na kojoj se prikazuje tekst, na zatvorenom, polica, dioptrijske naočale&#10;&#10;Opis je automatski generiran">
            <a:extLst>
              <a:ext uri="{FF2B5EF4-FFF2-40B4-BE49-F238E27FC236}">
                <a16:creationId xmlns:a16="http://schemas.microsoft.com/office/drawing/2014/main" id="{74574870-02D6-A41D-2E86-3222AD5217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50" y="467591"/>
            <a:ext cx="3991360" cy="2993521"/>
          </a:xfrm>
          <a:prstGeom prst="rect">
            <a:avLst/>
          </a:prstGeom>
        </p:spPr>
      </p:pic>
      <p:pic>
        <p:nvPicPr>
          <p:cNvPr id="13" name="Slika 12" descr="Slika na kojoj se prikazuje tekst, osoba, na zatvorenom, radi&#10;&#10;Opis je automatski generiran">
            <a:extLst>
              <a:ext uri="{FF2B5EF4-FFF2-40B4-BE49-F238E27FC236}">
                <a16:creationId xmlns:a16="http://schemas.microsoft.com/office/drawing/2014/main" id="{45254A40-2257-D883-DAB0-F312D6D8A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6" y="3635010"/>
            <a:ext cx="3741617" cy="2700305"/>
          </a:xfrm>
          <a:prstGeom prst="rect">
            <a:avLst/>
          </a:prstGeom>
        </p:spPr>
      </p:pic>
      <p:pic>
        <p:nvPicPr>
          <p:cNvPr id="15" name="Slika 14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C498FAD9-87CC-DE12-4FAE-E291F6BE2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4263" r="58" b="4263"/>
          <a:stretch/>
        </p:blipFill>
        <p:spPr>
          <a:xfrm>
            <a:off x="4662450" y="3635010"/>
            <a:ext cx="3991360" cy="2700305"/>
          </a:xfrm>
          <a:prstGeom prst="rect">
            <a:avLst/>
          </a:prstGeom>
        </p:spPr>
      </p:pic>
      <p:pic>
        <p:nvPicPr>
          <p:cNvPr id="19" name="Slika 18" descr="Slika na kojoj se prikazuje pod, na zatvorenom, dječak, soba&#10;&#10;Opis je automatski generiran">
            <a:extLst>
              <a:ext uri="{FF2B5EF4-FFF2-40B4-BE49-F238E27FC236}">
                <a16:creationId xmlns:a16="http://schemas.microsoft.com/office/drawing/2014/main" id="{94FE5E13-D9C3-AD02-CB41-85CD31C416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" b="3285"/>
          <a:stretch/>
        </p:blipFill>
        <p:spPr>
          <a:xfrm>
            <a:off x="8885777" y="467591"/>
            <a:ext cx="2513846" cy="2993521"/>
          </a:xfrm>
          <a:prstGeom prst="rect">
            <a:avLst/>
          </a:prstGeom>
        </p:spPr>
      </p:pic>
      <p:pic>
        <p:nvPicPr>
          <p:cNvPr id="21" name="Slika 20" descr="Slika na kojoj se prikazuje tekst, na zatvorenom, osoba, sjedenje&#10;&#10;Opis je automatski generiran">
            <a:extLst>
              <a:ext uri="{FF2B5EF4-FFF2-40B4-BE49-F238E27FC236}">
                <a16:creationId xmlns:a16="http://schemas.microsoft.com/office/drawing/2014/main" id="{4D2CEC0C-F8B8-032D-9D23-672B39EAEE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-5" r="23086" b="-5"/>
          <a:stretch/>
        </p:blipFill>
        <p:spPr>
          <a:xfrm>
            <a:off x="8885777" y="3635010"/>
            <a:ext cx="2513846" cy="27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6863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 descr="Slika na kojoj se prikazuje tekst, osoba, na zatvorenom, radi&#10;&#10;Opis je automatski generiran">
            <a:extLst>
              <a:ext uri="{FF2B5EF4-FFF2-40B4-BE49-F238E27FC236}">
                <a16:creationId xmlns:a16="http://schemas.microsoft.com/office/drawing/2014/main" id="{8FA9A914-1C96-BF86-A604-2D0EF9024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7" r="2" b="15062"/>
          <a:stretch/>
        </p:blipFill>
        <p:spPr>
          <a:xfrm>
            <a:off x="638384" y="381843"/>
            <a:ext cx="5226079" cy="2938192"/>
          </a:xfrm>
          <a:prstGeom prst="rect">
            <a:avLst/>
          </a:prstGeom>
        </p:spPr>
      </p:pic>
      <p:pic>
        <p:nvPicPr>
          <p:cNvPr id="9" name="Slika 8" descr="Slika na kojoj se prikazuje tekst, osoba, na zatvorenom, obitelj&#10;&#10;Opis je automatski generiran">
            <a:extLst>
              <a:ext uri="{FF2B5EF4-FFF2-40B4-BE49-F238E27FC236}">
                <a16:creationId xmlns:a16="http://schemas.microsoft.com/office/drawing/2014/main" id="{994DC4B6-73E9-54E0-8009-E7E078FEA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>
          <a:xfrm>
            <a:off x="6327537" y="381843"/>
            <a:ext cx="5226079" cy="2938192"/>
          </a:xfrm>
          <a:prstGeom prst="rect">
            <a:avLst/>
          </a:prstGeom>
        </p:spPr>
      </p:pic>
      <p:pic>
        <p:nvPicPr>
          <p:cNvPr id="7" name="Slika 6" descr="Slika na kojoj se prikazuje tekst, osoba, na zatvorenom, grupa&#10;&#10;Opis je automatski generiran">
            <a:extLst>
              <a:ext uri="{FF2B5EF4-FFF2-40B4-BE49-F238E27FC236}">
                <a16:creationId xmlns:a16="http://schemas.microsoft.com/office/drawing/2014/main" id="{11E916DE-5E28-FBD2-5D79-A31F26938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r="2" b="22535"/>
          <a:stretch/>
        </p:blipFill>
        <p:spPr>
          <a:xfrm>
            <a:off x="638384" y="3619917"/>
            <a:ext cx="5226079" cy="2938200"/>
          </a:xfrm>
          <a:prstGeom prst="rect">
            <a:avLst/>
          </a:prstGeom>
        </p:spPr>
      </p:pic>
      <p:pic>
        <p:nvPicPr>
          <p:cNvPr id="3" name="Slika 2" descr="Slika na kojoj se prikazuje tekst, u dvorani, monitor&#10;&#10;Opis je automatski generiran">
            <a:extLst>
              <a:ext uri="{FF2B5EF4-FFF2-40B4-BE49-F238E27FC236}">
                <a16:creationId xmlns:a16="http://schemas.microsoft.com/office/drawing/2014/main" id="{543F92F1-957D-70F4-116A-D8B210A8E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2" b="10967"/>
          <a:stretch/>
        </p:blipFill>
        <p:spPr>
          <a:xfrm>
            <a:off x="6327537" y="3619917"/>
            <a:ext cx="5226079" cy="29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971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osoba, stol, stol za objedovanje&#10;&#10;Opis je automatski generiran">
            <a:extLst>
              <a:ext uri="{FF2B5EF4-FFF2-40B4-BE49-F238E27FC236}">
                <a16:creationId xmlns:a16="http://schemas.microsoft.com/office/drawing/2014/main" id="{0228BEE8-87D2-7450-1630-2076C2CCB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2835"/>
          <a:stretch/>
        </p:blipFill>
        <p:spPr>
          <a:xfrm>
            <a:off x="713510" y="539029"/>
            <a:ext cx="4709390" cy="2889972"/>
          </a:xfrm>
          <a:prstGeom prst="rect">
            <a:avLst/>
          </a:prstGeom>
        </p:spPr>
      </p:pic>
      <p:pic>
        <p:nvPicPr>
          <p:cNvPr id="7" name="Slika 6" descr="Slika na kojoj se prikazuje osoba&#10;&#10;Opis je automatski generiran">
            <a:extLst>
              <a:ext uri="{FF2B5EF4-FFF2-40B4-BE49-F238E27FC236}">
                <a16:creationId xmlns:a16="http://schemas.microsoft.com/office/drawing/2014/main" id="{B7C0CE39-06CE-2F0C-66BE-319259FD5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 b="13372"/>
          <a:stretch/>
        </p:blipFill>
        <p:spPr>
          <a:xfrm>
            <a:off x="713510" y="3629024"/>
            <a:ext cx="4702427" cy="2689947"/>
          </a:xfrm>
          <a:prstGeom prst="rect">
            <a:avLst/>
          </a:prstGeom>
        </p:spPr>
      </p:pic>
      <p:pic>
        <p:nvPicPr>
          <p:cNvPr id="9" name="Slika 8" descr="Slika na kojoj se prikazuje tekst, na zatvorenom, osoba, dječak&#10;&#10;Opis je automatski generiran">
            <a:extLst>
              <a:ext uri="{FF2B5EF4-FFF2-40B4-BE49-F238E27FC236}">
                <a16:creationId xmlns:a16="http://schemas.microsoft.com/office/drawing/2014/main" id="{4D9C97AB-0545-5FAD-8ABF-630374B79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6" b="17946"/>
          <a:stretch/>
        </p:blipFill>
        <p:spPr>
          <a:xfrm>
            <a:off x="7772399" y="3295650"/>
            <a:ext cx="3593613" cy="3023322"/>
          </a:xfrm>
          <a:prstGeom prst="rect">
            <a:avLst/>
          </a:prstGeom>
        </p:spPr>
      </p:pic>
      <p:pic>
        <p:nvPicPr>
          <p:cNvPr id="11" name="Slika 10" descr="Slika na kojoj se prikazuje na zatvorenom, zid, spavaća soba, plastika&#10;&#10;Opis je automatski generiran">
            <a:extLst>
              <a:ext uri="{FF2B5EF4-FFF2-40B4-BE49-F238E27FC236}">
                <a16:creationId xmlns:a16="http://schemas.microsoft.com/office/drawing/2014/main" id="{87139198-D88C-B7BB-6EC4-8CA296F26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8713"/>
          <a:stretch/>
        </p:blipFill>
        <p:spPr>
          <a:xfrm>
            <a:off x="5671037" y="3303009"/>
            <a:ext cx="1872763" cy="3023322"/>
          </a:xfrm>
          <a:prstGeom prst="rect">
            <a:avLst/>
          </a:prstGeom>
        </p:spPr>
      </p:pic>
      <p:pic>
        <p:nvPicPr>
          <p:cNvPr id="13" name="Slika 12" descr="Slika na kojoj se prikazuje osoba, na otvorenom, nebo, stajanje&#10;&#10;Opis je automatski generiran">
            <a:extLst>
              <a:ext uri="{FF2B5EF4-FFF2-40B4-BE49-F238E27FC236}">
                <a16:creationId xmlns:a16="http://schemas.microsoft.com/office/drawing/2014/main" id="{B30EBE39-FE45-EB53-D7FA-500A4CECAE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b="12539"/>
          <a:stretch/>
        </p:blipFill>
        <p:spPr>
          <a:xfrm>
            <a:off x="5671037" y="531669"/>
            <a:ext cx="2368063" cy="2535381"/>
          </a:xfrm>
          <a:prstGeom prst="rect">
            <a:avLst/>
          </a:prstGeom>
        </p:spPr>
      </p:pic>
      <p:pic>
        <p:nvPicPr>
          <p:cNvPr id="15" name="Slika 14" descr="Slika na kojoj se prikazuje pod, osoba, dječak, mališan&#10;&#10;Opis je automatski generiran">
            <a:extLst>
              <a:ext uri="{FF2B5EF4-FFF2-40B4-BE49-F238E27FC236}">
                <a16:creationId xmlns:a16="http://schemas.microsoft.com/office/drawing/2014/main" id="{7949768B-0B28-357A-AF4C-587117398A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8080"/>
          <a:stretch/>
        </p:blipFill>
        <p:spPr>
          <a:xfrm>
            <a:off x="8233640" y="539029"/>
            <a:ext cx="3132373" cy="25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7875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dječak, na zatvorenom, mlado&#10;&#10;Opis je automatski generiran">
            <a:extLst>
              <a:ext uri="{FF2B5EF4-FFF2-40B4-BE49-F238E27FC236}">
                <a16:creationId xmlns:a16="http://schemas.microsoft.com/office/drawing/2014/main" id="{4FF97496-6CD8-A9BD-1268-54A68F70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37593"/>
          <a:stretch/>
        </p:blipFill>
        <p:spPr>
          <a:xfrm>
            <a:off x="775853" y="3625127"/>
            <a:ext cx="4315691" cy="2662672"/>
          </a:xfrm>
          <a:prstGeom prst="rect">
            <a:avLst/>
          </a:prstGeom>
        </p:spPr>
      </p:pic>
      <p:pic>
        <p:nvPicPr>
          <p:cNvPr id="7" name="Slika 6" descr="Slika na kojoj se prikazuje osoba, stol, na zatvorenom, stol za objedovanje&#10;&#10;Opis je automatski generiran">
            <a:extLst>
              <a:ext uri="{FF2B5EF4-FFF2-40B4-BE49-F238E27FC236}">
                <a16:creationId xmlns:a16="http://schemas.microsoft.com/office/drawing/2014/main" id="{7ED463D7-E701-FAA6-2492-12DC75A74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6" b="28415"/>
          <a:stretch/>
        </p:blipFill>
        <p:spPr>
          <a:xfrm>
            <a:off x="5424054" y="3625127"/>
            <a:ext cx="5992091" cy="2662672"/>
          </a:xfrm>
          <a:prstGeom prst="rect">
            <a:avLst/>
          </a:prstGeom>
        </p:spPr>
      </p:pic>
      <p:pic>
        <p:nvPicPr>
          <p:cNvPr id="9" name="Slika 8" descr="Slika na kojoj se prikazuje na zatvorenom, osoba&#10;&#10;Opis je automatski generiran">
            <a:extLst>
              <a:ext uri="{FF2B5EF4-FFF2-40B4-BE49-F238E27FC236}">
                <a16:creationId xmlns:a16="http://schemas.microsoft.com/office/drawing/2014/main" id="{03381B20-D22F-139C-DBAB-68D446FB7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25668"/>
          <a:stretch/>
        </p:blipFill>
        <p:spPr>
          <a:xfrm>
            <a:off x="6473537" y="683201"/>
            <a:ext cx="4942610" cy="2662672"/>
          </a:xfrm>
          <a:prstGeom prst="rect">
            <a:avLst/>
          </a:prstGeom>
        </p:spPr>
      </p:pic>
      <p:pic>
        <p:nvPicPr>
          <p:cNvPr id="11" name="Slika 10" descr="Slika na kojoj se prikazuje tekst, stol, radni stol&#10;&#10;Opis je automatski generiran">
            <a:extLst>
              <a:ext uri="{FF2B5EF4-FFF2-40B4-BE49-F238E27FC236}">
                <a16:creationId xmlns:a16="http://schemas.microsoft.com/office/drawing/2014/main" id="{21A4A00F-A8D3-F272-163E-552EAE97A2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/>
        </p:blipFill>
        <p:spPr>
          <a:xfrm>
            <a:off x="775854" y="683202"/>
            <a:ext cx="5406737" cy="26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4999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a zatvorenom, pod, osoba&#10;&#10;Opis je automatski generiran">
            <a:extLst>
              <a:ext uri="{FF2B5EF4-FFF2-40B4-BE49-F238E27FC236}">
                <a16:creationId xmlns:a16="http://schemas.microsoft.com/office/drawing/2014/main" id="{3F630D19-1F5C-0E03-C92A-939FED85F4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b="13216"/>
          <a:stretch/>
        </p:blipFill>
        <p:spPr>
          <a:xfrm>
            <a:off x="750743" y="633843"/>
            <a:ext cx="3491346" cy="2171701"/>
          </a:xfrm>
          <a:prstGeom prst="rect">
            <a:avLst/>
          </a:prstGeom>
        </p:spPr>
      </p:pic>
      <p:pic>
        <p:nvPicPr>
          <p:cNvPr id="7" name="Slika 6" descr="Slika na kojoj se prikazuje osoba, pod, na zatvorenom, sjedenje&#10;&#10;Opis je automatski generiran">
            <a:extLst>
              <a:ext uri="{FF2B5EF4-FFF2-40B4-BE49-F238E27FC236}">
                <a16:creationId xmlns:a16="http://schemas.microsoft.com/office/drawing/2014/main" id="{9C9CA22E-CD89-FA0A-746E-AAF5AEA3BD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r="5488"/>
          <a:stretch/>
        </p:blipFill>
        <p:spPr>
          <a:xfrm>
            <a:off x="4509654" y="633845"/>
            <a:ext cx="2660073" cy="2171700"/>
          </a:xfrm>
          <a:prstGeom prst="rect">
            <a:avLst/>
          </a:prstGeom>
        </p:spPr>
      </p:pic>
      <p:pic>
        <p:nvPicPr>
          <p:cNvPr id="9" name="Slika 8" descr="Slika na kojoj se prikazuje osoba&#10;&#10;Opis je automatski generiran">
            <a:extLst>
              <a:ext uri="{FF2B5EF4-FFF2-40B4-BE49-F238E27FC236}">
                <a16:creationId xmlns:a16="http://schemas.microsoft.com/office/drawing/2014/main" id="{A81DFE3D-80FF-68AD-8947-FADC071A4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b="16435"/>
          <a:stretch/>
        </p:blipFill>
        <p:spPr>
          <a:xfrm>
            <a:off x="750743" y="3071675"/>
            <a:ext cx="6418984" cy="3214826"/>
          </a:xfrm>
          <a:prstGeom prst="rect">
            <a:avLst/>
          </a:prstGeom>
        </p:spPr>
      </p:pic>
      <p:pic>
        <p:nvPicPr>
          <p:cNvPr id="11" name="Slika 10" descr="Slika na kojoj se prikazuje osoba&#10;&#10;Opis je automatski generiran">
            <a:extLst>
              <a:ext uri="{FF2B5EF4-FFF2-40B4-BE49-F238E27FC236}">
                <a16:creationId xmlns:a16="http://schemas.microsoft.com/office/drawing/2014/main" id="{09BA917A-4CFB-D9A8-BF11-44948E0EBF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7563"/>
          <a:stretch/>
        </p:blipFill>
        <p:spPr>
          <a:xfrm>
            <a:off x="7437292" y="633845"/>
            <a:ext cx="4003965" cy="56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14065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Slika 10" descr="Slika na kojoj se prikazuje tekst, u dvorani, osoba&#10;&#10;Opis je automatski generiran">
            <a:extLst>
              <a:ext uri="{FF2B5EF4-FFF2-40B4-BE49-F238E27FC236}">
                <a16:creationId xmlns:a16="http://schemas.microsoft.com/office/drawing/2014/main" id="{3CEF4331-B095-C98F-5915-CA15E76A3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400"/>
          <a:stretch/>
        </p:blipFill>
        <p:spPr>
          <a:xfrm>
            <a:off x="495299" y="467851"/>
            <a:ext cx="6226587" cy="3764019"/>
          </a:xfrm>
          <a:prstGeom prst="rect">
            <a:avLst/>
          </a:prstGeom>
        </p:spPr>
      </p:pic>
      <p:pic>
        <p:nvPicPr>
          <p:cNvPr id="9" name="Slika 8" descr="Slika na kojoj se prikazuje tekst, osoba, u dvorani, stol&#10;&#10;Opis je automatski generiran">
            <a:extLst>
              <a:ext uri="{FF2B5EF4-FFF2-40B4-BE49-F238E27FC236}">
                <a16:creationId xmlns:a16="http://schemas.microsoft.com/office/drawing/2014/main" id="{6DC5B5DB-6E13-A6EF-7485-80C82FC4E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357" r="-1" b="39054"/>
          <a:stretch/>
        </p:blipFill>
        <p:spPr>
          <a:xfrm>
            <a:off x="6958058" y="473467"/>
            <a:ext cx="4595417" cy="1876393"/>
          </a:xfrm>
          <a:prstGeom prst="rect">
            <a:avLst/>
          </a:prstGeom>
        </p:spPr>
      </p:pic>
      <p:pic>
        <p:nvPicPr>
          <p:cNvPr id="7" name="Slika 6" descr="Slika na kojoj se prikazuje tekst, osoba, u dvorani, stol&#10;&#10;Opis je automatski generiran">
            <a:extLst>
              <a:ext uri="{FF2B5EF4-FFF2-40B4-BE49-F238E27FC236}">
                <a16:creationId xmlns:a16="http://schemas.microsoft.com/office/drawing/2014/main" id="{CA9B1067-3B2A-1AF3-1002-AFEF175E9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2583" r="-7" b="36674"/>
          <a:stretch/>
        </p:blipFill>
        <p:spPr>
          <a:xfrm>
            <a:off x="6958058" y="2435775"/>
            <a:ext cx="4590265" cy="1796095"/>
          </a:xfrm>
          <a:prstGeom prst="rect">
            <a:avLst/>
          </a:prstGeom>
        </p:spPr>
      </p:pic>
      <p:pic>
        <p:nvPicPr>
          <p:cNvPr id="13" name="Slika 12" descr="Slika na kojoj se prikazuje pod, osoba, dječak, u dvorani&#10;&#10;Opis je automatski generiran">
            <a:extLst>
              <a:ext uri="{FF2B5EF4-FFF2-40B4-BE49-F238E27FC236}">
                <a16:creationId xmlns:a16="http://schemas.microsoft.com/office/drawing/2014/main" id="{2BD0AB12-E00B-E707-2C1A-34AF04DFF2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3" b="50115"/>
          <a:stretch/>
        </p:blipFill>
        <p:spPr>
          <a:xfrm>
            <a:off x="495298" y="4460723"/>
            <a:ext cx="4552951" cy="1929426"/>
          </a:xfrm>
          <a:prstGeom prst="rect">
            <a:avLst/>
          </a:prstGeom>
        </p:spPr>
      </p:pic>
      <p:pic>
        <p:nvPicPr>
          <p:cNvPr id="5" name="Slika 4" descr="Slika na kojoj se prikazuje osoba&#10;&#10;Opis je automatski generiran">
            <a:extLst>
              <a:ext uri="{FF2B5EF4-FFF2-40B4-BE49-F238E27FC236}">
                <a16:creationId xmlns:a16="http://schemas.microsoft.com/office/drawing/2014/main" id="{11A5961F-2984-7448-7BA0-13F8F818C8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8169" r="139" b="50918"/>
          <a:stretch/>
        </p:blipFill>
        <p:spPr>
          <a:xfrm>
            <a:off x="5265770" y="4460723"/>
            <a:ext cx="6282553" cy="19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5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 descr="Slika na kojoj se prikazuje osoba, pod, na zatvorenom, ljudi&#10;&#10;Opis je automatski generiran">
            <a:extLst>
              <a:ext uri="{FF2B5EF4-FFF2-40B4-BE49-F238E27FC236}">
                <a16:creationId xmlns:a16="http://schemas.microsoft.com/office/drawing/2014/main" id="{C9199B5E-58C6-3F66-EF8E-2409D415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 r="9280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6" name="Slika 5" descr="Slika na kojoj se prikazuje tekst, osoba, stol&#10;&#10;Opis je automatski generiran">
            <a:extLst>
              <a:ext uri="{FF2B5EF4-FFF2-40B4-BE49-F238E27FC236}">
                <a16:creationId xmlns:a16="http://schemas.microsoft.com/office/drawing/2014/main" id="{E4F89CBE-FAF7-EB59-5F3B-5719D9E85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-4" b="-4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9" name="Slika 8" descr="Slika na kojoj se prikazuje osoba, zid, na zatvorenom, ljudi&#10;&#10;Opis je automatski generiran">
            <a:extLst>
              <a:ext uri="{FF2B5EF4-FFF2-40B4-BE49-F238E27FC236}">
                <a16:creationId xmlns:a16="http://schemas.microsoft.com/office/drawing/2014/main" id="{6D401282-AD24-44C6-81C2-14FABB4B8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4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4" name="Slika 3" descr="Slika na kojoj se prikazuje tekst, pod, stol, u dvorani&#10;&#10;Opis je automatski generiran">
            <a:extLst>
              <a:ext uri="{FF2B5EF4-FFF2-40B4-BE49-F238E27FC236}">
                <a16:creationId xmlns:a16="http://schemas.microsoft.com/office/drawing/2014/main" id="{B0BBF3D9-7C24-9C9D-4B5C-7BDBC58BE5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r="8947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24C78074-BFE1-5301-F9A0-C9C5A27E9F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37204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28593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a zatvorenom, strop, soba&#10;&#10;Opis je automatski generiran">
            <a:extLst>
              <a:ext uri="{FF2B5EF4-FFF2-40B4-BE49-F238E27FC236}">
                <a16:creationId xmlns:a16="http://schemas.microsoft.com/office/drawing/2014/main" id="{C0DB71F9-E6C5-07C9-317B-50491F34B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1" b="12376"/>
          <a:stretch/>
        </p:blipFill>
        <p:spPr>
          <a:xfrm>
            <a:off x="729672" y="540326"/>
            <a:ext cx="5930901" cy="2888673"/>
          </a:xfrm>
          <a:prstGeom prst="rect">
            <a:avLst/>
          </a:prstGeom>
        </p:spPr>
      </p:pic>
      <p:pic>
        <p:nvPicPr>
          <p:cNvPr id="7" name="Slika 6" descr="Slika na kojoj se prikazuje osoba, na otvorenom, poziranje&#10;&#10;Opis je automatski generiran">
            <a:extLst>
              <a:ext uri="{FF2B5EF4-FFF2-40B4-BE49-F238E27FC236}">
                <a16:creationId xmlns:a16="http://schemas.microsoft.com/office/drawing/2014/main" id="{796AF6F9-7E37-1972-EEA5-8A33520D7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12442" r="173" b="25776"/>
          <a:stretch/>
        </p:blipFill>
        <p:spPr>
          <a:xfrm>
            <a:off x="6840447" y="3875809"/>
            <a:ext cx="4485407" cy="2335359"/>
          </a:xfrm>
          <a:prstGeom prst="rect">
            <a:avLst/>
          </a:prstGeom>
        </p:spPr>
      </p:pic>
      <p:pic>
        <p:nvPicPr>
          <p:cNvPr id="11" name="Slika 10" descr="Slika na kojoj se prikazuje tekst, osoba, mlado, mali&#10;&#10;Opis je automatski generiran">
            <a:extLst>
              <a:ext uri="{FF2B5EF4-FFF2-40B4-BE49-F238E27FC236}">
                <a16:creationId xmlns:a16="http://schemas.microsoft.com/office/drawing/2014/main" id="{BBDF0E18-C94C-1AC8-8D3F-61D227594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9" b="14849"/>
          <a:stretch/>
        </p:blipFill>
        <p:spPr>
          <a:xfrm>
            <a:off x="729672" y="3655004"/>
            <a:ext cx="5930901" cy="2556164"/>
          </a:xfrm>
          <a:prstGeom prst="rect">
            <a:avLst/>
          </a:prstGeom>
        </p:spPr>
      </p:pic>
      <p:pic>
        <p:nvPicPr>
          <p:cNvPr id="13" name="Slika 12" descr="Slika na kojoj se prikazuje osoba, na zatvorenom, strop, ljudi&#10;&#10;Opis je automatski generiran">
            <a:extLst>
              <a:ext uri="{FF2B5EF4-FFF2-40B4-BE49-F238E27FC236}">
                <a16:creationId xmlns:a16="http://schemas.microsoft.com/office/drawing/2014/main" id="{E2DF30B6-8C66-CF88-7B00-7D6F1D2CD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 b="2325"/>
          <a:stretch/>
        </p:blipFill>
        <p:spPr>
          <a:xfrm>
            <a:off x="6840446" y="540326"/>
            <a:ext cx="4485408" cy="31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95730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a zatvorenom, pod, strop&#10;&#10;Opis je automatski generiran">
            <a:extLst>
              <a:ext uri="{FF2B5EF4-FFF2-40B4-BE49-F238E27FC236}">
                <a16:creationId xmlns:a16="http://schemas.microsoft.com/office/drawing/2014/main" id="{33E91D87-C617-FA87-CDAC-034893A43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4" b="32624"/>
          <a:stretch/>
        </p:blipFill>
        <p:spPr>
          <a:xfrm>
            <a:off x="657225" y="581025"/>
            <a:ext cx="5286376" cy="2514600"/>
          </a:xfrm>
          <a:prstGeom prst="rect">
            <a:avLst/>
          </a:prstGeom>
        </p:spPr>
      </p:pic>
      <p:pic>
        <p:nvPicPr>
          <p:cNvPr id="7" name="Slika 6" descr="Slika na kojoj se prikazuje tekst, pod, na zatvorenom, dječak&#10;&#10;Opis je automatski generiran">
            <a:extLst>
              <a:ext uri="{FF2B5EF4-FFF2-40B4-BE49-F238E27FC236}">
                <a16:creationId xmlns:a16="http://schemas.microsoft.com/office/drawing/2014/main" id="{DDB97360-554E-0B76-1EA2-AE26E2893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 b="39967"/>
          <a:stretch/>
        </p:blipFill>
        <p:spPr>
          <a:xfrm>
            <a:off x="6248400" y="581025"/>
            <a:ext cx="5143500" cy="2250952"/>
          </a:xfrm>
          <a:prstGeom prst="rect">
            <a:avLst/>
          </a:prstGeom>
        </p:spPr>
      </p:pic>
      <p:pic>
        <p:nvPicPr>
          <p:cNvPr id="9" name="Slika 8" descr="Slika na kojoj se prikazuje na zatvorenom, osoba&#10;&#10;Opis je automatski generiran">
            <a:extLst>
              <a:ext uri="{FF2B5EF4-FFF2-40B4-BE49-F238E27FC236}">
                <a16:creationId xmlns:a16="http://schemas.microsoft.com/office/drawing/2014/main" id="{8014A55A-8EE5-1234-CBC3-3B770CC05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b="34561"/>
          <a:stretch/>
        </p:blipFill>
        <p:spPr>
          <a:xfrm>
            <a:off x="6248400" y="3190876"/>
            <a:ext cx="5143500" cy="3086100"/>
          </a:xfrm>
          <a:prstGeom prst="rect">
            <a:avLst/>
          </a:prstGeom>
        </p:spPr>
      </p:pic>
      <p:pic>
        <p:nvPicPr>
          <p:cNvPr id="11" name="Slika 10" descr="Slika na kojoj se prikazuje dječak, na zatvorenom, dijete, mali&#10;&#10;Opis je automatski generiran">
            <a:extLst>
              <a:ext uri="{FF2B5EF4-FFF2-40B4-BE49-F238E27FC236}">
                <a16:creationId xmlns:a16="http://schemas.microsoft.com/office/drawing/2014/main" id="{876F8A3A-05F1-4726-94FA-E931FA19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b="44631"/>
          <a:stretch/>
        </p:blipFill>
        <p:spPr>
          <a:xfrm>
            <a:off x="657225" y="3428999"/>
            <a:ext cx="5286376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94879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E6237C0D-7D3D-592C-FCFA-EC9F89E3B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" y="402076"/>
            <a:ext cx="6960821" cy="4867275"/>
          </a:xfrm>
          <a:prstGeom prst="rect">
            <a:avLst/>
          </a:prstGeom>
        </p:spPr>
      </p:pic>
      <p:pic>
        <p:nvPicPr>
          <p:cNvPr id="5" name="Slika 4" descr="Slika na kojoj se prikazuje tekst, stablo, trava, na otvorenom&#10;&#10;Opis je automatski generiran">
            <a:extLst>
              <a:ext uri="{FF2B5EF4-FFF2-40B4-BE49-F238E27FC236}">
                <a16:creationId xmlns:a16="http://schemas.microsoft.com/office/drawing/2014/main" id="{8D886F0A-E3B8-137E-079D-04E9254F3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 b="26163"/>
          <a:stretch/>
        </p:blipFill>
        <p:spPr>
          <a:xfrm>
            <a:off x="7208692" y="3351320"/>
            <a:ext cx="4264593" cy="1918031"/>
          </a:xfrm>
          <a:prstGeom prst="rect">
            <a:avLst/>
          </a:prstGeom>
        </p:spPr>
      </p:pic>
      <p:pic>
        <p:nvPicPr>
          <p:cNvPr id="7" name="Slika 6" descr="Slika na kojoj se prikazuje tekst, stablo, na otvorenom, prodaja&#10;&#10;Opis je automatski generiran">
            <a:extLst>
              <a:ext uri="{FF2B5EF4-FFF2-40B4-BE49-F238E27FC236}">
                <a16:creationId xmlns:a16="http://schemas.microsoft.com/office/drawing/2014/main" id="{C966206F-4F7A-2FAE-D413-C4411E7B06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4996"/>
          <a:stretch/>
        </p:blipFill>
        <p:spPr>
          <a:xfrm>
            <a:off x="3495676" y="2467734"/>
            <a:ext cx="3467100" cy="2842368"/>
          </a:xfrm>
          <a:prstGeom prst="rect">
            <a:avLst/>
          </a:prstGeom>
        </p:spPr>
      </p:pic>
      <p:pic>
        <p:nvPicPr>
          <p:cNvPr id="9" name="Slika 8" descr="Slika na kojoj se prikazuje trava, na otvorenom, osoba, stajanje&#10;&#10;Opis je automatski generiran">
            <a:extLst>
              <a:ext uri="{FF2B5EF4-FFF2-40B4-BE49-F238E27FC236}">
                <a16:creationId xmlns:a16="http://schemas.microsoft.com/office/drawing/2014/main" id="{D0E6B88F-39E8-2210-C9FE-025BE03981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2234"/>
          <a:stretch/>
        </p:blipFill>
        <p:spPr>
          <a:xfrm>
            <a:off x="7208692" y="402075"/>
            <a:ext cx="4264593" cy="269441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EAEBDDE-9ADB-201A-66D6-E0734FC744BB}"/>
              </a:ext>
            </a:extLst>
          </p:cNvPr>
          <p:cNvSpPr txBox="1"/>
          <p:nvPr/>
        </p:nvSpPr>
        <p:spPr>
          <a:xfrm>
            <a:off x="3407283" y="5524181"/>
            <a:ext cx="806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hr-HR" sz="2400">
                <a:solidFill>
                  <a:srgbClr val="6AABDE"/>
                </a:solidFill>
                <a:latin typeface="Bahnschrift Condensed" panose="020B0502040204020203" pitchFamily="34" charset="0"/>
              </a:rPr>
              <a:t>U 2022. godini volontiralo je </a:t>
            </a:r>
            <a:r>
              <a:rPr lang="hr-HR" sz="2400">
                <a:solidFill>
                  <a:srgbClr val="ED7D31"/>
                </a:solidFill>
                <a:latin typeface="Bahnschrift Condensed" panose="020B0502040204020203" pitchFamily="34" charset="0"/>
              </a:rPr>
              <a:t>29</a:t>
            </a:r>
            <a:r>
              <a:rPr lang="hr-HR" sz="2400">
                <a:solidFill>
                  <a:srgbClr val="6AABDE"/>
                </a:solidFill>
                <a:latin typeface="Bahnschrift Condensed" panose="020B0502040204020203" pitchFamily="34" charset="0"/>
              </a:rPr>
              <a:t> osoba i ostvaren je </a:t>
            </a:r>
            <a:r>
              <a:rPr lang="hr-HR" sz="2400">
                <a:solidFill>
                  <a:srgbClr val="ED7D31"/>
                </a:solidFill>
                <a:latin typeface="Bahnschrift Condensed" panose="020B0502040204020203" pitchFamily="34" charset="0"/>
              </a:rPr>
              <a:t>1191</a:t>
            </a:r>
            <a:r>
              <a:rPr lang="hr-HR" sz="2400">
                <a:solidFill>
                  <a:srgbClr val="6AABDE"/>
                </a:solidFill>
                <a:latin typeface="Bahnschrift Condensed" panose="020B0502040204020203" pitchFamily="34" charset="0"/>
              </a:rPr>
              <a:t> sat volonterskog rada!</a:t>
            </a:r>
          </a:p>
          <a:p>
            <a:pPr marL="0" indent="0" algn="ctr">
              <a:buNone/>
            </a:pPr>
            <a:r>
              <a:rPr lang="hr-HR" sz="2400">
                <a:solidFill>
                  <a:srgbClr val="6AABDE"/>
                </a:solidFill>
                <a:latin typeface="Bahnschrift Condensed" panose="020B0502040204020203" pitchFamily="34" charset="0"/>
              </a:rPr>
              <a:t>HVALA!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739114477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tekst, na zatvorenom, namještaj&#10;&#10;Opis je automatski generiran">
            <a:extLst>
              <a:ext uri="{FF2B5EF4-FFF2-40B4-BE49-F238E27FC236}">
                <a16:creationId xmlns:a16="http://schemas.microsoft.com/office/drawing/2014/main" id="{65B781B3-3B2C-7E7C-1AB8-70AD303E0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7905"/>
          <a:stretch/>
        </p:blipFill>
        <p:spPr>
          <a:xfrm>
            <a:off x="4452243" y="3937952"/>
            <a:ext cx="2670962" cy="2394348"/>
          </a:xfrm>
          <a:prstGeom prst="rect">
            <a:avLst/>
          </a:prstGeom>
        </p:spPr>
      </p:pic>
      <p:pic>
        <p:nvPicPr>
          <p:cNvPr id="13" name="Slika 12" descr="Slika na kojoj se prikazuje tekst, na zatvorenom, pod&#10;&#10;Opis je automatski generiran">
            <a:extLst>
              <a:ext uri="{FF2B5EF4-FFF2-40B4-BE49-F238E27FC236}">
                <a16:creationId xmlns:a16="http://schemas.microsoft.com/office/drawing/2014/main" id="{F245B808-AF5F-C484-FCE9-89983991E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1" r="18248"/>
          <a:stretch/>
        </p:blipFill>
        <p:spPr>
          <a:xfrm>
            <a:off x="9497290" y="525700"/>
            <a:ext cx="1981051" cy="5772853"/>
          </a:xfrm>
          <a:prstGeom prst="rect">
            <a:avLst/>
          </a:prstGeom>
        </p:spPr>
      </p:pic>
      <p:pic>
        <p:nvPicPr>
          <p:cNvPr id="4" name="Slika 3" descr="Slika na kojoj se prikazuje tekst, elektronički, računalo, prijenosnik&#10;&#10;Opis je automatski generiran">
            <a:extLst>
              <a:ext uri="{FF2B5EF4-FFF2-40B4-BE49-F238E27FC236}">
                <a16:creationId xmlns:a16="http://schemas.microsoft.com/office/drawing/2014/main" id="{77583E0B-DDB1-4A30-B1A9-B261ECFA8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2" y="3937952"/>
            <a:ext cx="3165038" cy="2373779"/>
          </a:xfrm>
          <a:prstGeom prst="rect">
            <a:avLst/>
          </a:prstGeom>
        </p:spPr>
      </p:pic>
      <p:pic>
        <p:nvPicPr>
          <p:cNvPr id="3" name="Slika 2" descr="Slika na kojoj se prikazuje tekst, osoba, na zatvorenom&#10;&#10;Opis je automatski generiran">
            <a:extLst>
              <a:ext uri="{FF2B5EF4-FFF2-40B4-BE49-F238E27FC236}">
                <a16:creationId xmlns:a16="http://schemas.microsoft.com/office/drawing/2014/main" id="{A506C408-87BA-57C1-17F7-3279C1AE5F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3" t="17223" r="18857" b="39995"/>
          <a:stretch/>
        </p:blipFill>
        <p:spPr>
          <a:xfrm>
            <a:off x="926733" y="525700"/>
            <a:ext cx="3165038" cy="3111118"/>
          </a:xfrm>
          <a:prstGeom prst="rect">
            <a:avLst/>
          </a:prstGeom>
        </p:spPr>
      </p:pic>
      <p:pic>
        <p:nvPicPr>
          <p:cNvPr id="7" name="Slika 6" descr="Slika na kojoj se prikazuje tekst, na zatvorenom, strop, pod&#10;&#10;Opis je automatski generiran">
            <a:extLst>
              <a:ext uri="{FF2B5EF4-FFF2-40B4-BE49-F238E27FC236}">
                <a16:creationId xmlns:a16="http://schemas.microsoft.com/office/drawing/2014/main" id="{396C5A98-A478-187E-1F9E-EB0CF23309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t="11597" r="18920" b="11597"/>
          <a:stretch/>
        </p:blipFill>
        <p:spPr>
          <a:xfrm>
            <a:off x="7381577" y="525700"/>
            <a:ext cx="1857341" cy="5806600"/>
          </a:xfrm>
          <a:prstGeom prst="rect">
            <a:avLst/>
          </a:prstGeom>
        </p:spPr>
      </p:pic>
      <p:pic>
        <p:nvPicPr>
          <p:cNvPr id="10" name="Slika 9" descr="Slika na kojoj se prikazuje osoba, zid, na zatvorenom, žena&#10;&#10;Opis je automatski generiran">
            <a:extLst>
              <a:ext uri="{FF2B5EF4-FFF2-40B4-BE49-F238E27FC236}">
                <a16:creationId xmlns:a16="http://schemas.microsoft.com/office/drawing/2014/main" id="{C71C2212-3871-9FE9-F730-2D5A51A43D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r="8687"/>
          <a:stretch/>
        </p:blipFill>
        <p:spPr>
          <a:xfrm>
            <a:off x="8164285" y="525700"/>
            <a:ext cx="2410113" cy="2648573"/>
          </a:xfrm>
          <a:prstGeom prst="rect">
            <a:avLst/>
          </a:prstGeom>
        </p:spPr>
      </p:pic>
      <p:pic>
        <p:nvPicPr>
          <p:cNvPr id="5" name="Slika 4" descr="Slika na kojoj se prikazuje tekst, elektronika, monitor, računalo&#10;&#10;Opis je automatski generiran">
            <a:extLst>
              <a:ext uri="{FF2B5EF4-FFF2-40B4-BE49-F238E27FC236}">
                <a16:creationId xmlns:a16="http://schemas.microsoft.com/office/drawing/2014/main" id="{97D83903-7EE7-C8F3-6E42-76C913C7E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89" y="525700"/>
            <a:ext cx="2965369" cy="28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066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a zatvorenom, pod, osoba&#10;&#10;Opis je automatski generiran">
            <a:extLst>
              <a:ext uri="{FF2B5EF4-FFF2-40B4-BE49-F238E27FC236}">
                <a16:creationId xmlns:a16="http://schemas.microsoft.com/office/drawing/2014/main" id="{096C4235-1863-2B89-2A93-50D1212FD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434" r="7482" b="434"/>
          <a:stretch/>
        </p:blipFill>
        <p:spPr>
          <a:xfrm>
            <a:off x="542266" y="485546"/>
            <a:ext cx="4010318" cy="5888410"/>
          </a:xfrm>
          <a:prstGeom prst="rect">
            <a:avLst/>
          </a:prstGeom>
        </p:spPr>
      </p:pic>
      <p:pic>
        <p:nvPicPr>
          <p:cNvPr id="3" name="Slika 2" descr="Slika na kojoj se prikazuje osoba, na zatvorenom, obitelj&#10;&#10;Opis je automatski generiran">
            <a:extLst>
              <a:ext uri="{FF2B5EF4-FFF2-40B4-BE49-F238E27FC236}">
                <a16:creationId xmlns:a16="http://schemas.microsoft.com/office/drawing/2014/main" id="{B21E687E-5E7B-07D3-9995-C72F3D7E40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04" y="485344"/>
            <a:ext cx="3362324" cy="2521743"/>
          </a:xfrm>
          <a:prstGeom prst="rect">
            <a:avLst/>
          </a:prstGeom>
        </p:spPr>
      </p:pic>
      <p:pic>
        <p:nvPicPr>
          <p:cNvPr id="8" name="Slika 7" descr="Slika na kojoj se prikazuje zid, osoba, na zatvorenom, pod&#10;&#10;Opis je automatski generiran">
            <a:extLst>
              <a:ext uri="{FF2B5EF4-FFF2-40B4-BE49-F238E27FC236}">
                <a16:creationId xmlns:a16="http://schemas.microsoft.com/office/drawing/2014/main" id="{6B7913F9-1B03-37E3-CE5F-D0530C648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04" y="3176731"/>
            <a:ext cx="2397919" cy="3197225"/>
          </a:xfrm>
          <a:prstGeom prst="rect">
            <a:avLst/>
          </a:prstGeom>
        </p:spPr>
      </p:pic>
      <p:pic>
        <p:nvPicPr>
          <p:cNvPr id="10" name="Slika 9" descr="Slika na kojoj se prikazuje osoba, na zatvorenom&#10;&#10;Opis je automatski generiran">
            <a:extLst>
              <a:ext uri="{FF2B5EF4-FFF2-40B4-BE49-F238E27FC236}">
                <a16:creationId xmlns:a16="http://schemas.microsoft.com/office/drawing/2014/main" id="{C9BD357A-16C4-783C-C5FD-C16D4AB33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43" y="3176731"/>
            <a:ext cx="4021836" cy="3197226"/>
          </a:xfrm>
          <a:prstGeom prst="rect">
            <a:avLst/>
          </a:prstGeom>
        </p:spPr>
      </p:pic>
      <p:pic>
        <p:nvPicPr>
          <p:cNvPr id="12" name="Slika 11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05F07DCD-9E57-0A37-8166-4F3EE79E5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48" y="485343"/>
            <a:ext cx="3052444" cy="25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8249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8CAC50EC-C885-D7A0-2102-9E0A06F7A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91" y="457200"/>
            <a:ext cx="4374314" cy="5943600"/>
          </a:xfrm>
          <a:prstGeom prst="rect">
            <a:avLst/>
          </a:prstGeom>
        </p:spPr>
      </p:pic>
      <p:pic>
        <p:nvPicPr>
          <p:cNvPr id="12" name="Slika 11" descr="Slika na kojoj se prikazuje tekst, osoba, na zatvorenom, sjedenje&#10;&#10;Opis je automatski generiran">
            <a:extLst>
              <a:ext uri="{FF2B5EF4-FFF2-40B4-BE49-F238E27FC236}">
                <a16:creationId xmlns:a16="http://schemas.microsoft.com/office/drawing/2014/main" id="{BA1DAA5B-AD20-5DF6-D22B-D5E5F82DB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19058"/>
          <a:stretch/>
        </p:blipFill>
        <p:spPr>
          <a:xfrm>
            <a:off x="5663045" y="457200"/>
            <a:ext cx="5686530" cy="58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7586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&#10;&#10;Opis je automatski generiran">
            <a:extLst>
              <a:ext uri="{FF2B5EF4-FFF2-40B4-BE49-F238E27FC236}">
                <a16:creationId xmlns:a16="http://schemas.microsoft.com/office/drawing/2014/main" id="{CDBF7A28-764E-298C-CA85-F4BAA1E14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48960"/>
          <a:stretch/>
        </p:blipFill>
        <p:spPr>
          <a:xfrm>
            <a:off x="729901" y="501361"/>
            <a:ext cx="7239926" cy="2195079"/>
          </a:xfrm>
          <a:prstGeom prst="rect">
            <a:avLst/>
          </a:prstGeom>
        </p:spPr>
      </p:pic>
      <p:pic>
        <p:nvPicPr>
          <p:cNvPr id="7" name="Slika 6" descr="Slika na kojoj se prikazuje osoba, sjedenje&#10;&#10;Opis je automatski generiran">
            <a:extLst>
              <a:ext uri="{FF2B5EF4-FFF2-40B4-BE49-F238E27FC236}">
                <a16:creationId xmlns:a16="http://schemas.microsoft.com/office/drawing/2014/main" id="{7AAF1580-82FF-D056-257D-21C058A2B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12116"/>
          <a:stretch/>
        </p:blipFill>
        <p:spPr>
          <a:xfrm>
            <a:off x="8591270" y="2930236"/>
            <a:ext cx="2870829" cy="3273137"/>
          </a:xfrm>
          <a:prstGeom prst="rect">
            <a:avLst/>
          </a:prstGeom>
        </p:spPr>
      </p:pic>
      <p:pic>
        <p:nvPicPr>
          <p:cNvPr id="11" name="Slika 10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ACAF9F65-D38F-EA83-A4A7-B295819213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" y="2769177"/>
            <a:ext cx="7902142" cy="3888427"/>
          </a:xfrm>
          <a:prstGeom prst="rect">
            <a:avLst/>
          </a:prstGeom>
        </p:spPr>
      </p:pic>
      <p:pic>
        <p:nvPicPr>
          <p:cNvPr id="9" name="Slika 8" descr="Slika na kojoj se prikazuje osoba, stajanje, ljudi, poziranje&#10;&#10;Opis je automatski generiran">
            <a:extLst>
              <a:ext uri="{FF2B5EF4-FFF2-40B4-BE49-F238E27FC236}">
                <a16:creationId xmlns:a16="http://schemas.microsoft.com/office/drawing/2014/main" id="{EE029B8E-5D93-CF6B-1276-FEB0A1BBBB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7060" r="4659" b="7060"/>
          <a:stretch/>
        </p:blipFill>
        <p:spPr>
          <a:xfrm>
            <a:off x="8164903" y="501361"/>
            <a:ext cx="3297196" cy="21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3520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na otvorenom, zeleno, grupa&#10;&#10;Opis je automatski generiran">
            <a:extLst>
              <a:ext uri="{FF2B5EF4-FFF2-40B4-BE49-F238E27FC236}">
                <a16:creationId xmlns:a16="http://schemas.microsoft.com/office/drawing/2014/main" id="{9245AB6B-1BB7-AEF2-3E95-B71B4E847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r="29673"/>
          <a:stretch/>
        </p:blipFill>
        <p:spPr>
          <a:xfrm>
            <a:off x="3773971" y="540327"/>
            <a:ext cx="2166022" cy="2650547"/>
          </a:xfrm>
          <a:prstGeom prst="rect">
            <a:avLst/>
          </a:prstGeom>
        </p:spPr>
      </p:pic>
      <p:pic>
        <p:nvPicPr>
          <p:cNvPr id="7" name="Slika 6" descr="Slika na kojoj se prikazuje osoba, na otvorenom, trava, zeleno&#10;&#10;Opis je automatski generiran">
            <a:extLst>
              <a:ext uri="{FF2B5EF4-FFF2-40B4-BE49-F238E27FC236}">
                <a16:creationId xmlns:a16="http://schemas.microsoft.com/office/drawing/2014/main" id="{316BD075-0A9C-9065-EB25-F2096E092F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02" y="3429001"/>
            <a:ext cx="3670589" cy="2780084"/>
          </a:xfrm>
          <a:prstGeom prst="rect">
            <a:avLst/>
          </a:prstGeom>
        </p:spPr>
      </p:pic>
      <p:pic>
        <p:nvPicPr>
          <p:cNvPr id="9" name="Slika 8" descr="Slika na kojoj se prikazuje na otvorenom, stablo, nebo, trava&#10;&#10;Opis je automatski generiran">
            <a:extLst>
              <a:ext uri="{FF2B5EF4-FFF2-40B4-BE49-F238E27FC236}">
                <a16:creationId xmlns:a16="http://schemas.microsoft.com/office/drawing/2014/main" id="{476DE2BC-D905-F6F0-3848-C786DAF2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9" b="24259"/>
          <a:stretch/>
        </p:blipFill>
        <p:spPr>
          <a:xfrm>
            <a:off x="7677057" y="3441476"/>
            <a:ext cx="3670589" cy="2780084"/>
          </a:xfrm>
          <a:prstGeom prst="rect">
            <a:avLst/>
          </a:prstGeom>
        </p:spPr>
      </p:pic>
      <p:pic>
        <p:nvPicPr>
          <p:cNvPr id="11" name="Slika 10" descr="Slika na kojoj se prikazuje osoba, na otvorenom, nebo, tlo&#10;&#10;Opis je automatski generiran">
            <a:extLst>
              <a:ext uri="{FF2B5EF4-FFF2-40B4-BE49-F238E27FC236}">
                <a16:creationId xmlns:a16="http://schemas.microsoft.com/office/drawing/2014/main" id="{625E63A3-693C-C41E-E8CE-D1C53DB809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b="3984"/>
          <a:stretch/>
        </p:blipFill>
        <p:spPr>
          <a:xfrm>
            <a:off x="6212228" y="540327"/>
            <a:ext cx="5135418" cy="2650547"/>
          </a:xfrm>
          <a:prstGeom prst="rect">
            <a:avLst/>
          </a:prstGeom>
        </p:spPr>
      </p:pic>
      <p:pic>
        <p:nvPicPr>
          <p:cNvPr id="13" name="Slika 12" descr="Slika na kojoj se prikazuje na otvorenom, tlo, nebo, sisavac&#10;&#10;Opis je automatski generiran">
            <a:extLst>
              <a:ext uri="{FF2B5EF4-FFF2-40B4-BE49-F238E27FC236}">
                <a16:creationId xmlns:a16="http://schemas.microsoft.com/office/drawing/2014/main" id="{10DEB70C-BD1D-4FCB-6DDF-97E7D3DED1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r="9373"/>
          <a:stretch/>
        </p:blipFill>
        <p:spPr>
          <a:xfrm>
            <a:off x="693593" y="545530"/>
            <a:ext cx="2808143" cy="5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514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poziranje&#10;&#10;Opis je automatski generiran">
            <a:extLst>
              <a:ext uri="{FF2B5EF4-FFF2-40B4-BE49-F238E27FC236}">
                <a16:creationId xmlns:a16="http://schemas.microsoft.com/office/drawing/2014/main" id="{5A635641-025C-64BD-D19B-9AB06A798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0" b="14440"/>
          <a:stretch/>
        </p:blipFill>
        <p:spPr>
          <a:xfrm>
            <a:off x="647699" y="574099"/>
            <a:ext cx="5607627" cy="3021156"/>
          </a:xfrm>
          <a:prstGeom prst="rect">
            <a:avLst/>
          </a:prstGeom>
        </p:spPr>
      </p:pic>
      <p:pic>
        <p:nvPicPr>
          <p:cNvPr id="7" name="Slika 6" descr="Slika na kojoj se prikazuje tekst, osoba, na zatvorenom, obitelj&#10;&#10;Opis je automatski generiran">
            <a:extLst>
              <a:ext uri="{FF2B5EF4-FFF2-40B4-BE49-F238E27FC236}">
                <a16:creationId xmlns:a16="http://schemas.microsoft.com/office/drawing/2014/main" id="{9B38124D-6CAB-B0C1-44A6-04099872F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5" b="21985"/>
          <a:stretch/>
        </p:blipFill>
        <p:spPr>
          <a:xfrm>
            <a:off x="647699" y="3883605"/>
            <a:ext cx="5243946" cy="2400296"/>
          </a:xfrm>
          <a:prstGeom prst="rect">
            <a:avLst/>
          </a:prstGeom>
        </p:spPr>
      </p:pic>
      <p:pic>
        <p:nvPicPr>
          <p:cNvPr id="9" name="Slika 8" descr="Slika na kojoj se prikazuje osoba, pod, na zatvorenom&#10;&#10;Opis je automatski generiran">
            <a:extLst>
              <a:ext uri="{FF2B5EF4-FFF2-40B4-BE49-F238E27FC236}">
                <a16:creationId xmlns:a16="http://schemas.microsoft.com/office/drawing/2014/main" id="{F153E1B1-FD27-39D8-6805-622C6F1C83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42197"/>
          <a:stretch/>
        </p:blipFill>
        <p:spPr>
          <a:xfrm>
            <a:off x="6172200" y="4104409"/>
            <a:ext cx="5150427" cy="2179492"/>
          </a:xfrm>
          <a:prstGeom prst="rect">
            <a:avLst/>
          </a:prstGeom>
        </p:spPr>
      </p:pic>
      <p:pic>
        <p:nvPicPr>
          <p:cNvPr id="11" name="Slika 10" descr="Slika na kojoj se prikazuje tekst, na zatvorenom, osoba, sjedenje&#10;&#10;Opis je automatski generiran">
            <a:extLst>
              <a:ext uri="{FF2B5EF4-FFF2-40B4-BE49-F238E27FC236}">
                <a16:creationId xmlns:a16="http://schemas.microsoft.com/office/drawing/2014/main" id="{6C13EF1E-D744-0920-AF17-3959D7CDED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5" b="4035"/>
          <a:stretch/>
        </p:blipFill>
        <p:spPr>
          <a:xfrm>
            <a:off x="6535882" y="574099"/>
            <a:ext cx="4786745" cy="33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5656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dječak, na zatvorenom, osoba&#10;&#10;Opis je automatski generiran">
            <a:extLst>
              <a:ext uri="{FF2B5EF4-FFF2-40B4-BE49-F238E27FC236}">
                <a16:creationId xmlns:a16="http://schemas.microsoft.com/office/drawing/2014/main" id="{89A3A63B-F17C-3C53-E085-9B4DD30E9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r="9320"/>
          <a:stretch/>
        </p:blipFill>
        <p:spPr>
          <a:xfrm>
            <a:off x="730105" y="540325"/>
            <a:ext cx="3514725" cy="5652654"/>
          </a:xfrm>
          <a:prstGeom prst="rect">
            <a:avLst/>
          </a:prstGeom>
        </p:spPr>
      </p:pic>
      <p:pic>
        <p:nvPicPr>
          <p:cNvPr id="7" name="Slika 6" descr="Slika na kojoj se prikazuje tekst, radi, radni stol&#10;&#10;Opis je automatski generiran">
            <a:extLst>
              <a:ext uri="{FF2B5EF4-FFF2-40B4-BE49-F238E27FC236}">
                <a16:creationId xmlns:a16="http://schemas.microsoft.com/office/drawing/2014/main" id="{EFBDBF07-1B6C-C7F3-F70B-5FF6F21D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4" y="540325"/>
            <a:ext cx="3140364" cy="5652655"/>
          </a:xfrm>
          <a:prstGeom prst="rect">
            <a:avLst/>
          </a:prstGeom>
        </p:spPr>
      </p:pic>
      <p:pic>
        <p:nvPicPr>
          <p:cNvPr id="11" name="Slika 10" descr="Slika na kojoj se prikazuje tekst, osoba, stol, na zatvorenom&#10;&#10;Opis je automatski generiran">
            <a:extLst>
              <a:ext uri="{FF2B5EF4-FFF2-40B4-BE49-F238E27FC236}">
                <a16:creationId xmlns:a16="http://schemas.microsoft.com/office/drawing/2014/main" id="{D24FCDCD-3E7A-B4AF-133A-E764C8322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12733"/>
          <a:stretch/>
        </p:blipFill>
        <p:spPr>
          <a:xfrm>
            <a:off x="4543856" y="4073236"/>
            <a:ext cx="3314700" cy="2119744"/>
          </a:xfrm>
          <a:prstGeom prst="rect">
            <a:avLst/>
          </a:prstGeom>
        </p:spPr>
      </p:pic>
      <p:pic>
        <p:nvPicPr>
          <p:cNvPr id="3" name="Slika 2" descr="Slika na kojoj se prikazuje tekst, dječak, mlado, soba&#10;&#10;Opis je automatski generiran">
            <a:extLst>
              <a:ext uri="{FF2B5EF4-FFF2-40B4-BE49-F238E27FC236}">
                <a16:creationId xmlns:a16="http://schemas.microsoft.com/office/drawing/2014/main" id="{A8ECD515-5146-1EEE-84C7-6B8D0342D8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 b="10359"/>
          <a:stretch/>
        </p:blipFill>
        <p:spPr>
          <a:xfrm>
            <a:off x="4551218" y="533095"/>
            <a:ext cx="3307338" cy="32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25071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soba&#10;&#10;Opis je automatski generiran">
            <a:extLst>
              <a:ext uri="{FF2B5EF4-FFF2-40B4-BE49-F238E27FC236}">
                <a16:creationId xmlns:a16="http://schemas.microsoft.com/office/drawing/2014/main" id="{8531EB8C-20CE-78D2-47FC-2B2027745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3" b="23583"/>
          <a:stretch/>
        </p:blipFill>
        <p:spPr>
          <a:xfrm>
            <a:off x="4715097" y="4069377"/>
            <a:ext cx="5784273" cy="2187288"/>
          </a:xfrm>
          <a:prstGeom prst="rect">
            <a:avLst/>
          </a:prstGeom>
        </p:spPr>
      </p:pic>
      <p:pic>
        <p:nvPicPr>
          <p:cNvPr id="11" name="Slika 10" descr="Slika na kojoj se prikazuje osoba, grupa, poziranje&#10;&#10;Opis je automatski generiran">
            <a:extLst>
              <a:ext uri="{FF2B5EF4-FFF2-40B4-BE49-F238E27FC236}">
                <a16:creationId xmlns:a16="http://schemas.microsoft.com/office/drawing/2014/main" id="{276763EF-0BBD-7732-7840-453D1BD21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 b="12586"/>
          <a:stretch/>
        </p:blipFill>
        <p:spPr>
          <a:xfrm>
            <a:off x="4715096" y="509896"/>
            <a:ext cx="5784273" cy="3205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8" y="248194"/>
            <a:ext cx="2795294" cy="61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88698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ka 12" descr="Slika na kojoj se prikazuje na zatvorenom, zid, strop, odmaralište&#10;&#10;Opis je automatski generiran">
            <a:extLst>
              <a:ext uri="{FF2B5EF4-FFF2-40B4-BE49-F238E27FC236}">
                <a16:creationId xmlns:a16="http://schemas.microsoft.com/office/drawing/2014/main" id="{33A2B862-972B-1033-8EA9-D5BF9B961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5" b="6791"/>
          <a:stretch/>
        </p:blipFill>
        <p:spPr>
          <a:xfrm>
            <a:off x="495922" y="335987"/>
            <a:ext cx="7507548" cy="3560149"/>
          </a:xfrm>
          <a:prstGeom prst="rect">
            <a:avLst/>
          </a:prstGeom>
        </p:spPr>
      </p:pic>
      <p:pic>
        <p:nvPicPr>
          <p:cNvPr id="7" name="Slika 6" descr="Slika na kojoj se prikazuje osoba, na zatvorenom, dječak&#10;&#10;Opis je automatski generiran">
            <a:extLst>
              <a:ext uri="{FF2B5EF4-FFF2-40B4-BE49-F238E27FC236}">
                <a16:creationId xmlns:a16="http://schemas.microsoft.com/office/drawing/2014/main" id="{6AEF9E81-25C2-3521-616F-6F256EDBB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r="2" b="18673"/>
          <a:stretch/>
        </p:blipFill>
        <p:spPr>
          <a:xfrm>
            <a:off x="8196000" y="335988"/>
            <a:ext cx="3500078" cy="1899427"/>
          </a:xfrm>
          <a:prstGeom prst="rect">
            <a:avLst/>
          </a:prstGeom>
        </p:spPr>
      </p:pic>
      <p:pic>
        <p:nvPicPr>
          <p:cNvPr id="11" name="Slika 10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4862BC29-7CB1-1878-5BF6-57E04B62E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r="3" b="40082"/>
          <a:stretch/>
        </p:blipFill>
        <p:spPr>
          <a:xfrm>
            <a:off x="495921" y="4070780"/>
            <a:ext cx="3503859" cy="235983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4CD4259-B7BF-317C-FCD5-79DAE7157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11948" r="5404" b="11950"/>
          <a:stretch/>
        </p:blipFill>
        <p:spPr>
          <a:xfrm>
            <a:off x="4185626" y="4074510"/>
            <a:ext cx="3814183" cy="2356108"/>
          </a:xfrm>
          <a:prstGeom prst="rect">
            <a:avLst/>
          </a:prstGeom>
        </p:spPr>
      </p:pic>
      <p:pic>
        <p:nvPicPr>
          <p:cNvPr id="9" name="Slika 8" descr="Slika na kojoj se prikazuje tekst, na zatvorenom, polica, stol&#10;&#10;Opis je automatski generiran">
            <a:extLst>
              <a:ext uri="{FF2B5EF4-FFF2-40B4-BE49-F238E27FC236}">
                <a16:creationId xmlns:a16="http://schemas.microsoft.com/office/drawing/2014/main" id="{C53FC91F-C51E-A044-62BF-B24C0DDFB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r="2" b="25367"/>
          <a:stretch/>
        </p:blipFill>
        <p:spPr>
          <a:xfrm>
            <a:off x="8179443" y="2391883"/>
            <a:ext cx="3516634" cy="1678897"/>
          </a:xfrm>
          <a:prstGeom prst="rect">
            <a:avLst/>
          </a:prstGeom>
        </p:spPr>
      </p:pic>
      <p:pic>
        <p:nvPicPr>
          <p:cNvPr id="15" name="Slika 14" descr="Slika na kojoj se prikazuje tekst, stol, osoba, na zatvorenom&#10;&#10;Opis je automatski generiran">
            <a:extLst>
              <a:ext uri="{FF2B5EF4-FFF2-40B4-BE49-F238E27FC236}">
                <a16:creationId xmlns:a16="http://schemas.microsoft.com/office/drawing/2014/main" id="{6DA74D24-DC11-544C-7351-0CE8706755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r="2" b="43766"/>
          <a:stretch/>
        </p:blipFill>
        <p:spPr>
          <a:xfrm>
            <a:off x="8193995" y="4227248"/>
            <a:ext cx="3516634" cy="2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6434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Slika 14" descr="Slika na kojoj se prikazuje na zatvorenom, pod, strop, zid&#10;&#10;Opis je automatski generiran">
            <a:extLst>
              <a:ext uri="{FF2B5EF4-FFF2-40B4-BE49-F238E27FC236}">
                <a16:creationId xmlns:a16="http://schemas.microsoft.com/office/drawing/2014/main" id="{B74A5A1F-05D1-D877-A590-C935A78E8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8730" b="4"/>
          <a:stretch/>
        </p:blipFill>
        <p:spPr>
          <a:xfrm>
            <a:off x="4353506" y="357019"/>
            <a:ext cx="3423894" cy="2906991"/>
          </a:xfrm>
          <a:prstGeom prst="rect">
            <a:avLst/>
          </a:prstGeom>
        </p:spPr>
      </p:pic>
      <p:pic>
        <p:nvPicPr>
          <p:cNvPr id="11" name="Slika 10" descr="Slika na kojoj se prikazuje tekst, osoba, na zatvorenom, soba&#10;&#10;Opis je automatski generiran">
            <a:extLst>
              <a:ext uri="{FF2B5EF4-FFF2-40B4-BE49-F238E27FC236}">
                <a16:creationId xmlns:a16="http://schemas.microsoft.com/office/drawing/2014/main" id="{72BB28B7-351C-4A38-2CD2-83962C791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7060" b="4"/>
          <a:stretch/>
        </p:blipFill>
        <p:spPr>
          <a:xfrm>
            <a:off x="8052902" y="357018"/>
            <a:ext cx="3439512" cy="2906991"/>
          </a:xfrm>
          <a:prstGeom prst="rect">
            <a:avLst/>
          </a:prstGeom>
        </p:spPr>
      </p:pic>
      <p:pic>
        <p:nvPicPr>
          <p:cNvPr id="13" name="Slika 12" descr="Slika na kojoj se prikazuje tekst, osoba, na zatvorenom, stol&#10;&#10;Opis je automatski generiran">
            <a:extLst>
              <a:ext uri="{FF2B5EF4-FFF2-40B4-BE49-F238E27FC236}">
                <a16:creationId xmlns:a16="http://schemas.microsoft.com/office/drawing/2014/main" id="{D412A49C-D084-488E-82EA-80CFDB8261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r="1950" b="-3"/>
          <a:stretch/>
        </p:blipFill>
        <p:spPr>
          <a:xfrm>
            <a:off x="625971" y="3567800"/>
            <a:ext cx="3439494" cy="2911822"/>
          </a:xfrm>
          <a:prstGeom prst="rect">
            <a:avLst/>
          </a:prstGeom>
        </p:spPr>
      </p:pic>
      <p:pic>
        <p:nvPicPr>
          <p:cNvPr id="5" name="Slika 4" descr="Slika na kojoj se prikazuje tekst, na zatvorenom, osoba, radi&#10;&#10;Opis je automatski generiran">
            <a:extLst>
              <a:ext uri="{FF2B5EF4-FFF2-40B4-BE49-F238E27FC236}">
                <a16:creationId xmlns:a16="http://schemas.microsoft.com/office/drawing/2014/main" id="{85983E50-ACAA-36E1-25DB-CDB1FFA1C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75" b="4"/>
          <a:stretch/>
        </p:blipFill>
        <p:spPr>
          <a:xfrm>
            <a:off x="4353506" y="3567800"/>
            <a:ext cx="3448971" cy="2907000"/>
          </a:xfrm>
          <a:prstGeom prst="rect">
            <a:avLst/>
          </a:prstGeom>
        </p:spPr>
      </p:pic>
      <p:pic>
        <p:nvPicPr>
          <p:cNvPr id="9" name="Slika 8" descr="Slika na kojoj se prikazuje tekst, osoba, na zatvorenom, dijete&#10;&#10;Opis je automatski generiran">
            <a:extLst>
              <a:ext uri="{FF2B5EF4-FFF2-40B4-BE49-F238E27FC236}">
                <a16:creationId xmlns:a16="http://schemas.microsoft.com/office/drawing/2014/main" id="{0D0522FA-417E-4AD2-F28B-37B2B83EBA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1" r="2" b="17952"/>
          <a:stretch/>
        </p:blipFill>
        <p:spPr>
          <a:xfrm>
            <a:off x="8052902" y="3559900"/>
            <a:ext cx="3430056" cy="2911822"/>
          </a:xfrm>
          <a:prstGeom prst="rect">
            <a:avLst/>
          </a:prstGeom>
        </p:spPr>
      </p:pic>
      <p:pic>
        <p:nvPicPr>
          <p:cNvPr id="3" name="Slika 2" descr="Slika na kojoj se prikazuje tekst, u dvorani, stol&#10;&#10;Opis je automatski generiran">
            <a:extLst>
              <a:ext uri="{FF2B5EF4-FFF2-40B4-BE49-F238E27FC236}">
                <a16:creationId xmlns:a16="http://schemas.microsoft.com/office/drawing/2014/main" id="{7D53A057-0840-58FC-93FE-7601756A3C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r="16511"/>
          <a:stretch/>
        </p:blipFill>
        <p:spPr>
          <a:xfrm>
            <a:off x="625339" y="404990"/>
            <a:ext cx="3423894" cy="28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3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31CD6969-B4CF-4BF7-85D0-B99A5803E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1" y="523166"/>
            <a:ext cx="6363844" cy="4065104"/>
          </a:xfrm>
          <a:prstGeom prst="rect">
            <a:avLst/>
          </a:prstGeom>
        </p:spPr>
      </p:pic>
      <p:pic>
        <p:nvPicPr>
          <p:cNvPr id="7" name="Slika 6" descr="Slika na kojoj se prikazuje na zatvorenom, pod, osoba, dijete&#10;&#10;Opis je automatski generiran">
            <a:extLst>
              <a:ext uri="{FF2B5EF4-FFF2-40B4-BE49-F238E27FC236}">
                <a16:creationId xmlns:a16="http://schemas.microsoft.com/office/drawing/2014/main" id="{85D0AC80-1D00-7E6D-CB82-2BF8CE58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8844"/>
          <a:stretch/>
        </p:blipFill>
        <p:spPr>
          <a:xfrm>
            <a:off x="7525616" y="569865"/>
            <a:ext cx="3847808" cy="3971707"/>
          </a:xfrm>
          <a:prstGeom prst="rect">
            <a:avLst/>
          </a:prstGeom>
        </p:spPr>
      </p:pic>
      <p:pic>
        <p:nvPicPr>
          <p:cNvPr id="13" name="Slika 12" descr="Slika na kojoj se prikazuje pod, na zatvorenom, osoba&#10;&#10;Opis je automatski generiran">
            <a:extLst>
              <a:ext uri="{FF2B5EF4-FFF2-40B4-BE49-F238E27FC236}">
                <a16:creationId xmlns:a16="http://schemas.microsoft.com/office/drawing/2014/main" id="{5E813CD1-514C-1CBF-A455-0AC04299E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2" b="38262"/>
          <a:stretch/>
        </p:blipFill>
        <p:spPr>
          <a:xfrm>
            <a:off x="647991" y="4588270"/>
            <a:ext cx="6363844" cy="1560443"/>
          </a:xfrm>
          <a:prstGeom prst="rect">
            <a:avLst/>
          </a:prstGeom>
        </p:spPr>
      </p:pic>
      <p:pic>
        <p:nvPicPr>
          <p:cNvPr id="15" name="Slika 14" descr="Slika na kojoj se prikazuje dijete, na zatvorenom, osoba, mali&#10;&#10;Opis je automatski generiran">
            <a:extLst>
              <a:ext uri="{FF2B5EF4-FFF2-40B4-BE49-F238E27FC236}">
                <a16:creationId xmlns:a16="http://schemas.microsoft.com/office/drawing/2014/main" id="{A6926ECB-0565-AC3A-BA94-8250325746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0" b="23570"/>
          <a:stretch/>
        </p:blipFill>
        <p:spPr>
          <a:xfrm>
            <a:off x="7525616" y="4588270"/>
            <a:ext cx="3847808" cy="15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1859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Slika 9" descr="Slika na kojoj se prikazuje u dvorani, pod, zid, osoba&#10;&#10;Opis je automatski generiran">
            <a:extLst>
              <a:ext uri="{FF2B5EF4-FFF2-40B4-BE49-F238E27FC236}">
                <a16:creationId xmlns:a16="http://schemas.microsoft.com/office/drawing/2014/main" id="{F8615873-617F-4BE0-3D92-55AD70D05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r="23645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8" name="Slika 7" descr="Slika na kojoj se prikazuje tekst, u dvorani, prijenosno računalo, stol&#10;&#10;Opis je automatski generiran">
            <a:extLst>
              <a:ext uri="{FF2B5EF4-FFF2-40B4-BE49-F238E27FC236}">
                <a16:creationId xmlns:a16="http://schemas.microsoft.com/office/drawing/2014/main" id="{18B5FFC9-153A-A8CA-15AE-26FC1A603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5" r="2" b="21839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5" name="Slika 4" descr="Slika na kojoj se prikazuje tekst, na zatvorenom, zid, osoba&#10;&#10;Opis je automatski generiran">
            <a:extLst>
              <a:ext uri="{FF2B5EF4-FFF2-40B4-BE49-F238E27FC236}">
                <a16:creationId xmlns:a16="http://schemas.microsoft.com/office/drawing/2014/main" id="{813A0D27-0E36-C749-3207-2DCD35253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4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7" name="Slika 6" descr="Slika na kojoj se prikazuje na zatvorenom, zid, pod, osoba&#10;&#10;Opis je automatski generiran">
            <a:extLst>
              <a:ext uri="{FF2B5EF4-FFF2-40B4-BE49-F238E27FC236}">
                <a16:creationId xmlns:a16="http://schemas.microsoft.com/office/drawing/2014/main" id="{677A8B8F-8AA5-232E-6A52-6DB5D82CD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1" b="-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4" name="Slika 3" descr="Slika na kojoj se prikazuje tekst, u dvorani, pod, prozor&#10;&#10;Opis je automatski generiran">
            <a:extLst>
              <a:ext uri="{FF2B5EF4-FFF2-40B4-BE49-F238E27FC236}">
                <a16:creationId xmlns:a16="http://schemas.microsoft.com/office/drawing/2014/main" id="{1E5E0D04-650F-F2BC-E11B-CA9BC26560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r="6946" b="-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4587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lika 8" descr="Slika na kojoj se prikazuje na zatvorenom, osoba, pod, strop&#10;&#10;Opis je automatski generiran">
            <a:extLst>
              <a:ext uri="{FF2B5EF4-FFF2-40B4-BE49-F238E27FC236}">
                <a16:creationId xmlns:a16="http://schemas.microsoft.com/office/drawing/2014/main" id="{9A819E5E-69B5-3605-7AA8-D9FFFD53F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" r="-2" b="20227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Slika 5" descr="Slika na kojoj se prikazuje punjeno&#10;&#10;Opis je automatski generiran">
            <a:extLst>
              <a:ext uri="{FF2B5EF4-FFF2-40B4-BE49-F238E27FC236}">
                <a16:creationId xmlns:a16="http://schemas.microsoft.com/office/drawing/2014/main" id="{2AC6BFB2-F9A6-1D4A-1F37-194C03040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5" r="1" b="155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955E6E9-D53E-6E2E-B2BB-39599A315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r="28002" b="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Slika 4" descr="Slika na kojoj se prikazuje osoba, odjeven&#10;&#10;Opis je automatski generiran">
            <a:extLst>
              <a:ext uri="{FF2B5EF4-FFF2-40B4-BE49-F238E27FC236}">
                <a16:creationId xmlns:a16="http://schemas.microsoft.com/office/drawing/2014/main" id="{FA5DF240-A1F7-6EBE-B483-CA210D6B47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14407" b="-1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738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800F60-4F9F-1404-0E11-C5646FA6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6AABDE"/>
                </a:solidFill>
                <a:latin typeface="Bahnschrift Condensed" panose="020B0502040204020203" pitchFamily="34" charset="0"/>
              </a:rPr>
              <a:t>U 2022. godini je bilo zaposleno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D475FA4-3F0D-BD63-055A-11647A94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18" y="1825625"/>
            <a:ext cx="11265763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6AABDE"/>
                </a:solidFill>
                <a:latin typeface="Bahnschrift Condensed" panose="020B0502040204020203" pitchFamily="34" charset="0"/>
              </a:rPr>
              <a:t>Putem Ugovora o radu 19 osoba:				Putem Ugovora o djelu 7 osoba:</a:t>
            </a: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Administrativno-projektni tim (4 osobe)			 2 defektologa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Fizioterapeut					                           3 logopeda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Radni terapeut						  1 psiholog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Voditelj likovne radionice        				  1 glazbeni terapeut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2 pomoćnika u likovnoj radionici (2 osobe)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10 pomoćnika u nastavi</a:t>
            </a:r>
          </a:p>
          <a:p>
            <a:pPr marL="0" indent="0">
              <a:buNone/>
            </a:pPr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    1 osoba putem Studentskog ugovora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8446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D13EFA-64D3-2412-5C02-89827688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ED7D31"/>
                </a:solidFill>
                <a:latin typeface="Bahnschrift Condensed" panose="020B0502040204020203" pitchFamily="34" charset="0"/>
              </a:rPr>
              <a:t>PRIHODI U 2022. GODINI</a:t>
            </a:r>
          </a:p>
        </p:txBody>
      </p:sp>
      <p:graphicFrame>
        <p:nvGraphicFramePr>
          <p:cNvPr id="6" name="Rezervirano mjesto sadržaja 5">
            <a:extLst>
              <a:ext uri="{FF2B5EF4-FFF2-40B4-BE49-F238E27FC236}">
                <a16:creationId xmlns:a16="http://schemas.microsoft.com/office/drawing/2014/main" id="{9F015693-9EDD-AD94-8660-F3EFFF8F76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162711"/>
              </p:ext>
            </p:extLst>
          </p:nvPr>
        </p:nvGraphicFramePr>
        <p:xfrm>
          <a:off x="676276" y="1963882"/>
          <a:ext cx="8966488" cy="4213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2109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C75F8F-F19D-0A82-F841-895BC5AB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0070C0"/>
                </a:solidFill>
                <a:latin typeface="Bahnschrift Condensed" panose="020B0502040204020203" pitchFamily="34" charset="0"/>
              </a:rPr>
              <a:t>RASHODI U 2022. GODINI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D8F1A9C-078E-9DC5-9CE5-2B6C67097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994072"/>
              </p:ext>
            </p:extLst>
          </p:nvPr>
        </p:nvGraphicFramePr>
        <p:xfrm>
          <a:off x="187036" y="1449978"/>
          <a:ext cx="11389446" cy="472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0709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 na kojoj se prikazuje tekst, osoba, u dvorani, zid&#10;&#10;Opis je automatski generiran">
            <a:extLst>
              <a:ext uri="{FF2B5EF4-FFF2-40B4-BE49-F238E27FC236}">
                <a16:creationId xmlns:a16="http://schemas.microsoft.com/office/drawing/2014/main" id="{E6EDDF2E-2884-B855-016E-112A79E23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0" r="-1" b="1448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Slika 6" descr="Slika na kojoj se prikazuje tekst, stol, osoba, u dvorani&#10;&#10;Opis je automatski generiran">
            <a:extLst>
              <a:ext uri="{FF2B5EF4-FFF2-40B4-BE49-F238E27FC236}">
                <a16:creationId xmlns:a16="http://schemas.microsoft.com/office/drawing/2014/main" id="{DDD09FB0-3044-7ADB-1AFD-8B2E20B9B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0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Slika 2" descr="Slika na kojoj se prikazuje osoba, u dvorani, strop, grupa&#10;&#10;Opis je automatski generiran">
            <a:extLst>
              <a:ext uri="{FF2B5EF4-FFF2-40B4-BE49-F238E27FC236}">
                <a16:creationId xmlns:a16="http://schemas.microsoft.com/office/drawing/2014/main" id="{1EF39F10-19DD-D805-4AEE-B5F051FE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Slika 4" descr="Slika na kojoj se prikazuje tekst, u dvorani, strop, osoba&#10;&#10;Opis je automatski generiran">
            <a:extLst>
              <a:ext uri="{FF2B5EF4-FFF2-40B4-BE49-F238E27FC236}">
                <a16:creationId xmlns:a16="http://schemas.microsoft.com/office/drawing/2014/main" id="{6580434E-200A-83AB-94FA-C03B3D29A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7" r="2" b="26830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2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Slika 10" descr="Slika na kojoj se prikazuje osoba, na zatvorenom, grupa, poziranje&#10;&#10;Opis je automatski generiran">
            <a:extLst>
              <a:ext uri="{FF2B5EF4-FFF2-40B4-BE49-F238E27FC236}">
                <a16:creationId xmlns:a16="http://schemas.microsoft.com/office/drawing/2014/main" id="{F4236B0C-84B2-4382-0F30-3C37A37FF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" r="19890" b="8701"/>
          <a:stretch/>
        </p:blipFill>
        <p:spPr>
          <a:xfrm>
            <a:off x="4144955" y="576469"/>
            <a:ext cx="3826711" cy="2765442"/>
          </a:xfrm>
          <a:prstGeom prst="rect">
            <a:avLst/>
          </a:prstGeom>
        </p:spPr>
      </p:pic>
      <p:pic>
        <p:nvPicPr>
          <p:cNvPr id="5" name="Slika 4" descr="Slika na kojoj se prikazuje osoba, na zatvorenom, ljudi, grupa&#10;&#10;Opis je automatski generiran">
            <a:extLst>
              <a:ext uri="{FF2B5EF4-FFF2-40B4-BE49-F238E27FC236}">
                <a16:creationId xmlns:a16="http://schemas.microsoft.com/office/drawing/2014/main" id="{67F1A330-D43F-0577-7F4F-B923C3781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t="4814" r="12999" b="4812"/>
          <a:stretch/>
        </p:blipFill>
        <p:spPr>
          <a:xfrm>
            <a:off x="8115621" y="576432"/>
            <a:ext cx="2739618" cy="2765443"/>
          </a:xfrm>
          <a:prstGeom prst="rect">
            <a:avLst/>
          </a:prstGeom>
        </p:spPr>
      </p:pic>
      <p:pic>
        <p:nvPicPr>
          <p:cNvPr id="7" name="Slika 6" descr="Slika na kojoj se prikazuje osoba, grupa, ljudi, poziranje&#10;&#10;Opis je automatski generiran">
            <a:extLst>
              <a:ext uri="{FF2B5EF4-FFF2-40B4-BE49-F238E27FC236}">
                <a16:creationId xmlns:a16="http://schemas.microsoft.com/office/drawing/2014/main" id="{75B3B857-915A-1884-4FD0-CEB57C7B2B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6453" r="-2" b="6452"/>
          <a:stretch/>
        </p:blipFill>
        <p:spPr>
          <a:xfrm>
            <a:off x="4158017" y="3512234"/>
            <a:ext cx="3826711" cy="2759175"/>
          </a:xfrm>
          <a:prstGeom prst="rect">
            <a:avLst/>
          </a:prstGeom>
        </p:spPr>
      </p:pic>
      <p:pic>
        <p:nvPicPr>
          <p:cNvPr id="15" name="Slika 14" descr="Slika na kojoj se prikazuje osoba, pod, na zatvorenom&#10;&#10;Opis je automatski generiran">
            <a:extLst>
              <a:ext uri="{FF2B5EF4-FFF2-40B4-BE49-F238E27FC236}">
                <a16:creationId xmlns:a16="http://schemas.microsoft.com/office/drawing/2014/main" id="{5874A36B-62CB-67DB-9B0E-517E9433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t="5337" r="18377" b="5339"/>
          <a:stretch/>
        </p:blipFill>
        <p:spPr>
          <a:xfrm>
            <a:off x="8122151" y="3505966"/>
            <a:ext cx="2739619" cy="27654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11" y="576432"/>
            <a:ext cx="927463" cy="580078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9934FA5-47B8-94AB-9AB7-76F326410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6" y="576432"/>
            <a:ext cx="3858117" cy="56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3145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ovine, snimka zaslona&#10;&#10;Opis je automatski generiran">
            <a:extLst>
              <a:ext uri="{FF2B5EF4-FFF2-40B4-BE49-F238E27FC236}">
                <a16:creationId xmlns:a16="http://schemas.microsoft.com/office/drawing/2014/main" id="{009449BE-4BB9-A72F-A3E5-E46478EF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4" y="3103387"/>
            <a:ext cx="6691041" cy="3354788"/>
          </a:xfrm>
          <a:prstGeom prst="rect">
            <a:avLst/>
          </a:prstGeom>
        </p:spPr>
      </p:pic>
      <p:pic>
        <p:nvPicPr>
          <p:cNvPr id="7" name="Slika 6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3A894664-A3D6-68D1-A945-1FDAB9FE4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85" y="318052"/>
            <a:ext cx="3688149" cy="5963478"/>
          </a:xfrm>
          <a:prstGeom prst="rect">
            <a:avLst/>
          </a:prstGeom>
        </p:spPr>
      </p:pic>
      <p:pic>
        <p:nvPicPr>
          <p:cNvPr id="9" name="Slika 8" descr="Slika na kojoj se prikazuje osoba, na zatvorenom, sport, plesač&#10;&#10;Opis je automatski generiran">
            <a:extLst>
              <a:ext uri="{FF2B5EF4-FFF2-40B4-BE49-F238E27FC236}">
                <a16:creationId xmlns:a16="http://schemas.microsoft.com/office/drawing/2014/main" id="{65AEAC75-1F2F-A9ED-61D2-6C9382BF76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5" b="16683"/>
          <a:stretch/>
        </p:blipFill>
        <p:spPr>
          <a:xfrm>
            <a:off x="832544" y="576470"/>
            <a:ext cx="6568381" cy="23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7531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osoba&#10;&#10;Opis je automatski generiran">
            <a:extLst>
              <a:ext uri="{FF2B5EF4-FFF2-40B4-BE49-F238E27FC236}">
                <a16:creationId xmlns:a16="http://schemas.microsoft.com/office/drawing/2014/main" id="{3AF58305-8B77-41B9-CAC7-C68D2406B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r="2762" b="-1"/>
          <a:stretch/>
        </p:blipFill>
        <p:spPr>
          <a:xfrm>
            <a:off x="706438" y="642938"/>
            <a:ext cx="2994025" cy="2630488"/>
          </a:xfrm>
          <a:prstGeom prst="rect">
            <a:avLst/>
          </a:prstGeom>
        </p:spPr>
      </p:pic>
      <p:pic>
        <p:nvPicPr>
          <p:cNvPr id="9" name="Slika 8" descr="Slika na kojoj se prikazuje osoba, na zatvorenom, ljudi, grupa&#10;&#10;Opis je automatski generiran">
            <a:extLst>
              <a:ext uri="{FF2B5EF4-FFF2-40B4-BE49-F238E27FC236}">
                <a16:creationId xmlns:a16="http://schemas.microsoft.com/office/drawing/2014/main" id="{99A93C61-FFDE-0D3D-7E6A-6A213113D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23796" r="14882" b="33823"/>
          <a:stretch/>
        </p:blipFill>
        <p:spPr>
          <a:xfrm>
            <a:off x="706438" y="3348038"/>
            <a:ext cx="2994025" cy="2867025"/>
          </a:xfrm>
          <a:prstGeom prst="rect">
            <a:avLst/>
          </a:prstGeom>
        </p:spPr>
      </p:pic>
      <p:pic>
        <p:nvPicPr>
          <p:cNvPr id="6" name="Slika 5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B4CFE770-9CCB-1650-52CE-82CD5EA03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8" y="642938"/>
            <a:ext cx="1736725" cy="2638425"/>
          </a:xfrm>
          <a:prstGeom prst="rect">
            <a:avLst/>
          </a:prstGeom>
        </p:spPr>
      </p:pic>
      <p:pic>
        <p:nvPicPr>
          <p:cNvPr id="13" name="Slika 12" descr="Slika na kojoj se prikazuje osoba&#10;&#10;Opis je automatski generiran">
            <a:extLst>
              <a:ext uri="{FF2B5EF4-FFF2-40B4-BE49-F238E27FC236}">
                <a16:creationId xmlns:a16="http://schemas.microsoft.com/office/drawing/2014/main" id="{49BAB2FA-E714-8CE2-301D-F2133EA0C1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174" r="121" b="34841"/>
          <a:stretch/>
        </p:blipFill>
        <p:spPr>
          <a:xfrm>
            <a:off x="5583238" y="642938"/>
            <a:ext cx="5899150" cy="2638425"/>
          </a:xfrm>
          <a:prstGeom prst="rect">
            <a:avLst/>
          </a:prstGeom>
        </p:spPr>
      </p:pic>
      <p:pic>
        <p:nvPicPr>
          <p:cNvPr id="7" name="Slika 6" descr="Slika na kojoj se prikazuje osoba, zavjesa, stajanje&#10;&#10;Opis je automatski generiran">
            <a:extLst>
              <a:ext uri="{FF2B5EF4-FFF2-40B4-BE49-F238E27FC236}">
                <a16:creationId xmlns:a16="http://schemas.microsoft.com/office/drawing/2014/main" id="{81441903-BD57-59F6-000B-AA606049A2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5" t="836" r="21660" b="834"/>
          <a:stretch/>
        </p:blipFill>
        <p:spPr>
          <a:xfrm>
            <a:off x="3773488" y="3354388"/>
            <a:ext cx="1709738" cy="2859088"/>
          </a:xfrm>
          <a:prstGeom prst="rect">
            <a:avLst/>
          </a:prstGeom>
        </p:spPr>
      </p:pic>
      <p:pic>
        <p:nvPicPr>
          <p:cNvPr id="5" name="Slika 4" descr="Slika na kojoj se prikazuje pod&#10;&#10;Opis je automatski generiran">
            <a:extLst>
              <a:ext uri="{FF2B5EF4-FFF2-40B4-BE49-F238E27FC236}">
                <a16:creationId xmlns:a16="http://schemas.microsoft.com/office/drawing/2014/main" id="{BDA0E797-1E49-95E5-3E13-3E1D5A49EC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5706" r="21277" b="5706"/>
          <a:stretch/>
        </p:blipFill>
        <p:spPr>
          <a:xfrm>
            <a:off x="5556250" y="3354388"/>
            <a:ext cx="1617663" cy="2859088"/>
          </a:xfrm>
          <a:prstGeom prst="rect">
            <a:avLst/>
          </a:prstGeom>
        </p:spPr>
      </p:pic>
      <p:pic>
        <p:nvPicPr>
          <p:cNvPr id="3" name="Slika 2" descr="Slika na kojoj se prikazuje osoba, ljudi, strop, grupa&#10;&#10;Opis je automatski generiran">
            <a:extLst>
              <a:ext uri="{FF2B5EF4-FFF2-40B4-BE49-F238E27FC236}">
                <a16:creationId xmlns:a16="http://schemas.microsoft.com/office/drawing/2014/main" id="{C8203AFD-3100-801A-0029-227006D09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3354388"/>
            <a:ext cx="4233863" cy="28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7617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Slika na kojoj se prikazuje na zatvorenom, uređeno&#10;&#10;Opis je automatski generiran">
            <a:extLst>
              <a:ext uri="{FF2B5EF4-FFF2-40B4-BE49-F238E27FC236}">
                <a16:creationId xmlns:a16="http://schemas.microsoft.com/office/drawing/2014/main" id="{EE8F176F-C5D2-E500-ECF1-3B8325D0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66" y="524526"/>
            <a:ext cx="3304345" cy="5947820"/>
          </a:xfrm>
          <a:prstGeom prst="rect">
            <a:avLst/>
          </a:prstGeom>
        </p:spPr>
      </p:pic>
      <p:pic>
        <p:nvPicPr>
          <p:cNvPr id="3" name="Slika 2" descr="Slika na kojoj se prikazuje na zatvorenom, rođendan, igračka, uređeno&#10;&#10;Opis je automatski generiran">
            <a:extLst>
              <a:ext uri="{FF2B5EF4-FFF2-40B4-BE49-F238E27FC236}">
                <a16:creationId xmlns:a16="http://schemas.microsoft.com/office/drawing/2014/main" id="{8A75166D-D0E5-DAC2-9F2B-6F26C623C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r="39706"/>
          <a:stretch/>
        </p:blipFill>
        <p:spPr>
          <a:xfrm>
            <a:off x="5886450" y="524526"/>
            <a:ext cx="2200275" cy="5941387"/>
          </a:xfrm>
          <a:prstGeom prst="rect">
            <a:avLst/>
          </a:prstGeom>
        </p:spPr>
      </p:pic>
      <p:pic>
        <p:nvPicPr>
          <p:cNvPr id="4" name="Slika 3" descr="Slika na kojoj se prikazuje na zatvorenom, uređeno&#10;&#10;Opis je automatski generiran">
            <a:extLst>
              <a:ext uri="{FF2B5EF4-FFF2-40B4-BE49-F238E27FC236}">
                <a16:creationId xmlns:a16="http://schemas.microsoft.com/office/drawing/2014/main" id="{13F4EEBF-AC61-DB5E-6CD9-7B09EF117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4" b="27184"/>
          <a:stretch/>
        </p:blipFill>
        <p:spPr>
          <a:xfrm>
            <a:off x="604789" y="3591073"/>
            <a:ext cx="5110824" cy="2874839"/>
          </a:xfrm>
          <a:prstGeom prst="rect">
            <a:avLst/>
          </a:prstGeom>
        </p:spPr>
      </p:pic>
      <p:pic>
        <p:nvPicPr>
          <p:cNvPr id="6" name="Slika 5" descr="Slika na kojoj se prikazuje stol, hrana, na zatvorenom, obrok&#10;&#10;Opis je automatski generiran">
            <a:extLst>
              <a:ext uri="{FF2B5EF4-FFF2-40B4-BE49-F238E27FC236}">
                <a16:creationId xmlns:a16="http://schemas.microsoft.com/office/drawing/2014/main" id="{140886FA-4D8D-714B-6065-1084BB597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5" b="19354"/>
          <a:stretch/>
        </p:blipFill>
        <p:spPr>
          <a:xfrm>
            <a:off x="604789" y="524526"/>
            <a:ext cx="5085520" cy="29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92235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594D6AA1-A0E1-45F9-8E25-BAB809229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5D5082-16D4-4678-95DB-264D5AC0D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557189"/>
            <a:ext cx="10515599" cy="1349988"/>
          </a:xfrm>
        </p:spPr>
        <p:txBody>
          <a:bodyPr>
            <a:normAutofit fontScale="90000"/>
          </a:bodyPr>
          <a:lstStyle/>
          <a:p>
            <a:r>
              <a:rPr lang="hr-HR" sz="2100" dirty="0">
                <a:latin typeface="Bahnschrift Condensed" panose="020B0502040204020203" pitchFamily="34" charset="0"/>
              </a:rPr>
              <a:t>Izvješće pripremio projektno-administrativni tim:</a:t>
            </a:r>
            <a:br>
              <a:rPr lang="hr-HR" sz="2100" dirty="0">
                <a:latin typeface="Bahnschrift Condensed" panose="020B0502040204020203" pitchFamily="34" charset="0"/>
              </a:rPr>
            </a:br>
            <a:r>
              <a:rPr lang="hr-HR" sz="2100" dirty="0">
                <a:latin typeface="Bahnschrift Condensed" panose="020B0502040204020203" pitchFamily="34" charset="0"/>
              </a:rPr>
              <a:t>Luka Tešija, Ljubica Milković i Vlatka </a:t>
            </a:r>
            <a:r>
              <a:rPr lang="hr-HR" sz="2100" dirty="0" err="1">
                <a:latin typeface="Bahnschrift Condensed" panose="020B0502040204020203" pitchFamily="34" charset="0"/>
              </a:rPr>
              <a:t>Vrgoč</a:t>
            </a:r>
            <a:br>
              <a:rPr lang="hr-HR" sz="2100" dirty="0">
                <a:latin typeface="Bahnschrift Condensed" panose="020B0502040204020203" pitchFamily="34" charset="0"/>
              </a:rPr>
            </a:br>
            <a:br>
              <a:rPr lang="hr-HR" sz="2100" dirty="0">
                <a:latin typeface="Bahnschrift Condensed" panose="020B0502040204020203" pitchFamily="34" charset="0"/>
              </a:rPr>
            </a:br>
            <a:r>
              <a:rPr lang="hr-HR" sz="2100" dirty="0">
                <a:latin typeface="Bahnschrift Condensed" panose="020B0502040204020203" pitchFamily="34" charset="0"/>
              </a:rPr>
              <a:t>Solin, siječanj 2023.</a:t>
            </a:r>
            <a:br>
              <a:rPr lang="hr-HR" sz="2100" dirty="0">
                <a:latin typeface="Bahnschrift Condensed" panose="020B0502040204020203" pitchFamily="34" charset="0"/>
              </a:rPr>
            </a:br>
            <a:endParaRPr lang="hr-HR" sz="2100" dirty="0">
              <a:latin typeface="Bahnschrift Condensed" panose="020B0502040204020203" pitchFamily="34" charset="0"/>
            </a:endParaRP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2CCAF62-A83A-EACD-D9D4-09490F3A2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62975"/>
            <a:ext cx="10515599" cy="30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912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na zatvorenom, osoba, posteljina&#10;&#10;Opis je automatski generiran">
            <a:extLst>
              <a:ext uri="{FF2B5EF4-FFF2-40B4-BE49-F238E27FC236}">
                <a16:creationId xmlns:a16="http://schemas.microsoft.com/office/drawing/2014/main" id="{76FA50E2-7E1A-053F-368F-4292917E3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r="3873"/>
          <a:stretch/>
        </p:blipFill>
        <p:spPr>
          <a:xfrm>
            <a:off x="8444819" y="547807"/>
            <a:ext cx="3088672" cy="5788626"/>
          </a:xfrm>
          <a:prstGeom prst="rect">
            <a:avLst/>
          </a:prstGeom>
        </p:spPr>
      </p:pic>
      <p:pic>
        <p:nvPicPr>
          <p:cNvPr id="6" name="Slika 5" descr="Slika na kojoj se prikazuje tekst, osoba, na zatvorenom, stol&#10;&#10;Opis je automatski generiran">
            <a:extLst>
              <a:ext uri="{FF2B5EF4-FFF2-40B4-BE49-F238E27FC236}">
                <a16:creationId xmlns:a16="http://schemas.microsoft.com/office/drawing/2014/main" id="{27666097-469D-54DD-6A60-B70B4CF8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81" y="547807"/>
            <a:ext cx="3296444" cy="5788626"/>
          </a:xfrm>
          <a:prstGeom prst="rect">
            <a:avLst/>
          </a:prstGeom>
        </p:spPr>
      </p:pic>
      <p:pic>
        <p:nvPicPr>
          <p:cNvPr id="8" name="Slika 7" descr="Slika na kojoj se prikazuje osoba, na zatvorenom, dijete, mlado&#10;&#10;Opis je automatski generiran">
            <a:extLst>
              <a:ext uri="{FF2B5EF4-FFF2-40B4-BE49-F238E27FC236}">
                <a16:creationId xmlns:a16="http://schemas.microsoft.com/office/drawing/2014/main" id="{F56C0F79-5A7E-8B74-F4CE-3DD0AB382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8" y="547807"/>
            <a:ext cx="4107229" cy="3083160"/>
          </a:xfrm>
          <a:prstGeom prst="rect">
            <a:avLst/>
          </a:prstGeom>
        </p:spPr>
      </p:pic>
      <p:pic>
        <p:nvPicPr>
          <p:cNvPr id="10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D6160773-38EC-003E-83F6-3779F9D2F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-40" r="10072" b="-40"/>
          <a:stretch/>
        </p:blipFill>
        <p:spPr>
          <a:xfrm rot="5400000">
            <a:off x="1430004" y="3046653"/>
            <a:ext cx="2472335" cy="41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249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6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osoba, na zatvorenom, strop&#10;&#10;Opis je automatski generiran">
            <a:extLst>
              <a:ext uri="{FF2B5EF4-FFF2-40B4-BE49-F238E27FC236}">
                <a16:creationId xmlns:a16="http://schemas.microsoft.com/office/drawing/2014/main" id="{A24E8F49-A4D4-55AA-973E-6CBA930B6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6" r="3" b="18615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7" name="Slika 6" descr="Slika na kojoj se prikazuje tekst, na zatvorenom, stol, stol za objedovanje">
            <a:extLst>
              <a:ext uri="{FF2B5EF4-FFF2-40B4-BE49-F238E27FC236}">
                <a16:creationId xmlns:a16="http://schemas.microsoft.com/office/drawing/2014/main" id="{4AC54D4B-292B-84FD-2739-C0E945648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9" r="3" b="5163"/>
          <a:stretch/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12" name="Slika 11" descr="Slika na kojoj se prikazuje osoba, crveno&#10;&#10;Opis je automatski generiran">
            <a:extLst>
              <a:ext uri="{FF2B5EF4-FFF2-40B4-BE49-F238E27FC236}">
                <a16:creationId xmlns:a16="http://schemas.microsoft.com/office/drawing/2014/main" id="{C5668B1F-647E-E1BD-E3D7-EF5E841FC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r="2889" b="-1"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14" name="Slika 13" descr="Slika na kojoj se prikazuje osoba, u dvorani, grupa, obitelj&#10;&#10;Opis je automatski generiran">
            <a:extLst>
              <a:ext uri="{FF2B5EF4-FFF2-40B4-BE49-F238E27FC236}">
                <a16:creationId xmlns:a16="http://schemas.microsoft.com/office/drawing/2014/main" id="{FEC50798-C4D7-B84D-B0BB-8FEDC5EEA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7979" b="-4"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957F6EAF-12AA-AF73-72AA-A3F7CC3152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r="25132" b="2"/>
          <a:stretch/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3" name="Slika 2" descr="Slika na kojoj se prikazuje tekst, novine&#10;&#10;Opis je automatski generiran">
            <a:extLst>
              <a:ext uri="{FF2B5EF4-FFF2-40B4-BE49-F238E27FC236}">
                <a16:creationId xmlns:a16="http://schemas.microsoft.com/office/drawing/2014/main" id="{4506A483-CBAA-A36E-AE30-53F2FC2659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5521"/>
          <a:stretch/>
        </p:blipFill>
        <p:spPr>
          <a:xfrm>
            <a:off x="7995622" y="3428999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6326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Slika 20" descr="Slika na kojoj se prikazuje osoba, dijete&#10;&#10;Opis je automatski generiran">
            <a:extLst>
              <a:ext uri="{FF2B5EF4-FFF2-40B4-BE49-F238E27FC236}">
                <a16:creationId xmlns:a16="http://schemas.microsoft.com/office/drawing/2014/main" id="{D05C58DB-FFCA-484A-F2EC-FCA34ECA0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6" b="27544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17" name="Slika 16" descr="Slika na kojoj se prikazuje mlad&#10;&#10;Opis je automatski generiran">
            <a:extLst>
              <a:ext uri="{FF2B5EF4-FFF2-40B4-BE49-F238E27FC236}">
                <a16:creationId xmlns:a16="http://schemas.microsoft.com/office/drawing/2014/main" id="{77A1033D-E342-EB91-FB1E-12AE34E25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446"/>
          <a:stretch/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19C604F-C2F5-F2AF-5A69-CE66843D7B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300"/>
          <a:stretch/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15" name="Slika 14" descr="Slika na kojoj se prikazuje tekst, osoba, sjedenje, dijete&#10;&#10;Opis je automatski generiran">
            <a:extLst>
              <a:ext uri="{FF2B5EF4-FFF2-40B4-BE49-F238E27FC236}">
                <a16:creationId xmlns:a16="http://schemas.microsoft.com/office/drawing/2014/main" id="{25F59F33-9BD8-A49F-40DA-7768F9CC9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r="-2" b="23952"/>
          <a:stretch/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19" name="Slika 18" descr="Slika na kojoj se prikazuje tekst&#10;&#10;Opis je automatski generiran">
            <a:extLst>
              <a:ext uri="{FF2B5EF4-FFF2-40B4-BE49-F238E27FC236}">
                <a16:creationId xmlns:a16="http://schemas.microsoft.com/office/drawing/2014/main" id="{634165B9-8FFA-AE51-031E-710D5FFE47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17467" b="2"/>
          <a:stretch/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11" name="Slika 10" descr="Slika na kojoj se prikazuje tekst, osoba, u dvorani&#10;&#10;Opis je automatski generiran">
            <a:extLst>
              <a:ext uri="{FF2B5EF4-FFF2-40B4-BE49-F238E27FC236}">
                <a16:creationId xmlns:a16="http://schemas.microsoft.com/office/drawing/2014/main" id="{DA35425E-E711-D779-09C2-3CAC2EBEE3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r="17367" b="2"/>
          <a:stretch/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6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tlo, na otvorenom, gomila&#10;&#10;Opis je automatski generiran">
            <a:extLst>
              <a:ext uri="{FF2B5EF4-FFF2-40B4-BE49-F238E27FC236}">
                <a16:creationId xmlns:a16="http://schemas.microsoft.com/office/drawing/2014/main" id="{A5F4F2C8-94F2-D333-BF3A-771DF517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5" y="526773"/>
            <a:ext cx="4022381" cy="5794061"/>
          </a:xfrm>
          <a:prstGeom prst="rect">
            <a:avLst/>
          </a:prstGeom>
        </p:spPr>
      </p:pic>
      <p:pic>
        <p:nvPicPr>
          <p:cNvPr id="7" name="Slika 6" descr="Slika na kojoj se prikazuje osoba, na otvorenom, ljudi, grupa&#10;&#10;Opis je automatski generiran">
            <a:extLst>
              <a:ext uri="{FF2B5EF4-FFF2-40B4-BE49-F238E27FC236}">
                <a16:creationId xmlns:a16="http://schemas.microsoft.com/office/drawing/2014/main" id="{43B8ABF8-889A-1E0C-414D-729F39F7F6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5854"/>
          <a:stretch/>
        </p:blipFill>
        <p:spPr>
          <a:xfrm>
            <a:off x="4903234" y="526773"/>
            <a:ext cx="2681032" cy="3400991"/>
          </a:xfrm>
          <a:prstGeom prst="rect">
            <a:avLst/>
          </a:prstGeom>
        </p:spPr>
      </p:pic>
      <p:pic>
        <p:nvPicPr>
          <p:cNvPr id="9" name="Slika 8" descr="Slika na kojoj se prikazuje trava, osoba, na otvorenom&#10;&#10;Opis je automatski generiran">
            <a:extLst>
              <a:ext uri="{FF2B5EF4-FFF2-40B4-BE49-F238E27FC236}">
                <a16:creationId xmlns:a16="http://schemas.microsoft.com/office/drawing/2014/main" id="{9AE0FD5F-CB61-D2EC-4F2B-B68282CE46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t="1435" r="14150" b="1435"/>
          <a:stretch/>
        </p:blipFill>
        <p:spPr>
          <a:xfrm>
            <a:off x="7879765" y="526773"/>
            <a:ext cx="3690444" cy="2902227"/>
          </a:xfrm>
          <a:prstGeom prst="rect">
            <a:avLst/>
          </a:prstGeom>
        </p:spPr>
      </p:pic>
      <p:pic>
        <p:nvPicPr>
          <p:cNvPr id="11" name="Slika 10" descr="Slika na kojoj se prikazuje trava, nebo, na otvorenom, stablo&#10;&#10;Opis je automatski generiran">
            <a:extLst>
              <a:ext uri="{FF2B5EF4-FFF2-40B4-BE49-F238E27FC236}">
                <a16:creationId xmlns:a16="http://schemas.microsoft.com/office/drawing/2014/main" id="{6727DDC9-C96B-B58B-55F3-85D788559B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 b="4124"/>
          <a:stretch/>
        </p:blipFill>
        <p:spPr>
          <a:xfrm>
            <a:off x="7879765" y="3678383"/>
            <a:ext cx="3690444" cy="2642452"/>
          </a:xfrm>
          <a:prstGeom prst="rect">
            <a:avLst/>
          </a:prstGeom>
        </p:spPr>
      </p:pic>
      <p:pic>
        <p:nvPicPr>
          <p:cNvPr id="13" name="Slika 12" descr="Slika na kojoj se prikazuje trava, na otvorenom, osoba, nebo&#10;&#10;Opis je automatski generiran">
            <a:extLst>
              <a:ext uri="{FF2B5EF4-FFF2-40B4-BE49-F238E27FC236}">
                <a16:creationId xmlns:a16="http://schemas.microsoft.com/office/drawing/2014/main" id="{E2AB56D3-C035-F58A-A00B-83C1659B2A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b="28134"/>
          <a:stretch/>
        </p:blipFill>
        <p:spPr>
          <a:xfrm>
            <a:off x="4903235" y="4229097"/>
            <a:ext cx="2681031" cy="209173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6909006-14A2-3325-056A-A57BE3ACE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5" y="471204"/>
            <a:ext cx="4103251" cy="590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2421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na otvorenom, osoba, plesač, grupa&#10;&#10;Opis je automatski generiran">
            <a:extLst>
              <a:ext uri="{FF2B5EF4-FFF2-40B4-BE49-F238E27FC236}">
                <a16:creationId xmlns:a16="http://schemas.microsoft.com/office/drawing/2014/main" id="{EE1E501A-BFA4-872F-7EF4-218482399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13359"/>
          <a:stretch/>
        </p:blipFill>
        <p:spPr>
          <a:xfrm>
            <a:off x="783648" y="394855"/>
            <a:ext cx="3304309" cy="3532909"/>
          </a:xfrm>
          <a:prstGeom prst="rect">
            <a:avLst/>
          </a:prstGeom>
        </p:spPr>
      </p:pic>
      <p:pic>
        <p:nvPicPr>
          <p:cNvPr id="9" name="Slika 8" descr="Slika na kojoj se prikazuje osoba, na otvorenom, raznobojno, dodatak&#10;&#10;Opis je automatski generiran">
            <a:extLst>
              <a:ext uri="{FF2B5EF4-FFF2-40B4-BE49-F238E27FC236}">
                <a16:creationId xmlns:a16="http://schemas.microsoft.com/office/drawing/2014/main" id="{EDB3AB59-1F28-1ACD-73EF-9864AD02A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 b="8372"/>
          <a:stretch/>
        </p:blipFill>
        <p:spPr>
          <a:xfrm>
            <a:off x="8551718" y="394855"/>
            <a:ext cx="3072245" cy="3425823"/>
          </a:xfrm>
          <a:prstGeom prst="rect">
            <a:avLst/>
          </a:prstGeom>
        </p:spPr>
      </p:pic>
      <p:pic>
        <p:nvPicPr>
          <p:cNvPr id="11" name="Slika 10" descr="Slika na kojoj se prikazuje trava, osoba, na otvorenom, sjedenje&#10;&#10;Opis je automatski generiran">
            <a:extLst>
              <a:ext uri="{FF2B5EF4-FFF2-40B4-BE49-F238E27FC236}">
                <a16:creationId xmlns:a16="http://schemas.microsoft.com/office/drawing/2014/main" id="{2E3312D9-79F1-9A35-8125-A21B62603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1" b="8971"/>
          <a:stretch/>
        </p:blipFill>
        <p:spPr>
          <a:xfrm>
            <a:off x="783648" y="4135581"/>
            <a:ext cx="3304309" cy="2243137"/>
          </a:xfrm>
          <a:prstGeom prst="rect">
            <a:avLst/>
          </a:prstGeom>
        </p:spPr>
      </p:pic>
      <p:pic>
        <p:nvPicPr>
          <p:cNvPr id="13" name="Slika 12" descr="Slika na kojoj se prikazuje osoba, nebo, na otvorenom, ljudi&#10;&#10;Opis je automatski generiran">
            <a:extLst>
              <a:ext uri="{FF2B5EF4-FFF2-40B4-BE49-F238E27FC236}">
                <a16:creationId xmlns:a16="http://schemas.microsoft.com/office/drawing/2014/main" id="{5C9F354B-95E3-C1E3-F042-F1642DC94A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45289" r="4091" b="10508"/>
          <a:stretch/>
        </p:blipFill>
        <p:spPr>
          <a:xfrm>
            <a:off x="4319587" y="4135581"/>
            <a:ext cx="7304376" cy="2243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4" y="394855"/>
            <a:ext cx="4302507" cy="34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0965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3E8B7D527BFB4EB7AFAEED181C05B6" ma:contentTypeVersion="7" ma:contentTypeDescription="Stvaranje novog dokumenta." ma:contentTypeScope="" ma:versionID="e90a779fdc3002f5180936d3e157c481">
  <xsd:schema xmlns:xsd="http://www.w3.org/2001/XMLSchema" xmlns:xs="http://www.w3.org/2001/XMLSchema" xmlns:p="http://schemas.microsoft.com/office/2006/metadata/properties" xmlns:ns3="2e6bff55-a773-4853-8391-ea406c761a2a" targetNamespace="http://schemas.microsoft.com/office/2006/metadata/properties" ma:root="true" ma:fieldsID="38b438316e44f96c5674448b3d2df836" ns3:_="">
    <xsd:import namespace="2e6bff55-a773-4853-8391-ea406c761a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bff55-a773-4853-8391-ea406c761a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F185E7-4B30-4CDC-A030-9A315D3A608C}">
  <ds:schemaRefs>
    <ds:schemaRef ds:uri="http://schemas.microsoft.com/office/infopath/2007/PartnerControls"/>
    <ds:schemaRef ds:uri="2e6bff55-a773-4853-8391-ea406c761a2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A9BA98-62C2-4D96-9D98-CBB830F55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6bff55-a773-4853-8391-ea406c761a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C1C6E2-70EB-4ACF-B3E0-B4C4872211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157</Words>
  <Application>Microsoft Office PowerPoint</Application>
  <PresentationFormat>Široki zaslon</PresentationFormat>
  <Paragraphs>20</Paragraphs>
  <Slides>48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48</vt:i4>
      </vt:variant>
    </vt:vector>
  </HeadingPairs>
  <TitlesOfParts>
    <vt:vector size="54" baseType="lpstr">
      <vt:lpstr>Arial</vt:lpstr>
      <vt:lpstr>Bahnschrift Condensed</vt:lpstr>
      <vt:lpstr>Calibri</vt:lpstr>
      <vt:lpstr>Calibri Light</vt:lpstr>
      <vt:lpstr>Wingdings</vt:lpstr>
      <vt:lpstr>Tema sustava Office</vt:lpstr>
      <vt:lpstr>UDRUGA RODITELJA DJECE S POTEŠKOĆAMA U RAZVOJU  Moje dijete SOLIN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 2022. godini je bilo zaposleno</vt:lpstr>
      <vt:lpstr>PRIHODI U 2022. GODINI</vt:lpstr>
      <vt:lpstr>RASHODI U 2022. GODINI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Izvješće pripremio projektno-administrativni tim: Luka Tešija, Ljubica Milković i Vlatka Vrgoč  Solin, siječanj 2023.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Udruga Moje dijete Solin</dc:creator>
  <cp:lastModifiedBy>Udruga Moje dijete Solin</cp:lastModifiedBy>
  <cp:revision>165</cp:revision>
  <dcterms:created xsi:type="dcterms:W3CDTF">2023-02-22T09:00:52Z</dcterms:created>
  <dcterms:modified xsi:type="dcterms:W3CDTF">2023-04-11T07:04:57Z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0x0101008C3E8B7D527BFB4EB7AFAEED181C05B6</vt:lpwstr>
  </property>
</Properties>
</file>